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
      <p:font typeface="Montserrat Medium"/>
      <p:regular r:id="rId36"/>
      <p:bold r:id="rId37"/>
      <p:italic r:id="rId38"/>
      <p:boldItalic r:id="rId39"/>
    </p:embeddedFont>
    <p:embeddedFont>
      <p:font typeface="Montserrat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fntdata"/><Relationship Id="rId20" Type="http://schemas.openxmlformats.org/officeDocument/2006/relationships/slide" Target="slides/slide15.xml"/><Relationship Id="rId41" Type="http://schemas.openxmlformats.org/officeDocument/2006/relationships/font" Target="fonts/Montserrat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MontserratMedium-bold.fntdata"/><Relationship Id="rId14" Type="http://schemas.openxmlformats.org/officeDocument/2006/relationships/slide" Target="slides/slide9.xml"/><Relationship Id="rId36" Type="http://schemas.openxmlformats.org/officeDocument/2006/relationships/font" Target="fonts/MontserratMedium-regular.fntdata"/><Relationship Id="rId17" Type="http://schemas.openxmlformats.org/officeDocument/2006/relationships/slide" Target="slides/slide12.xml"/><Relationship Id="rId39" Type="http://schemas.openxmlformats.org/officeDocument/2006/relationships/font" Target="fonts/MontserratMedium-boldItalic.fntdata"/><Relationship Id="rId16" Type="http://schemas.openxmlformats.org/officeDocument/2006/relationships/slide" Target="slides/slide11.xml"/><Relationship Id="rId38" Type="http://schemas.openxmlformats.org/officeDocument/2006/relationships/font" Target="fonts/Montserrat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970de9f6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970de9f6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970de9f6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970de9f6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970de9f6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970de9f6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970de9f6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970de9f6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970de9f6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970de9f6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970de9f6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e970de9f6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e970de9f6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e970de9f6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970de9f6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e970de9f6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970de9f6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e970de9f6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970de9f6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e970de9f6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93dc7420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93dc7420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970de9f6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970de9f6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970de9f6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e970de9f6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970de9f6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e970de9f6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93625c40f_1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93625c40f_1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93625c40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93625c40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93625c40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93625c40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93dc7420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93dc7420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93dc7420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93dc7420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93dc7420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93dc742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970de9f6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970de9f6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nH-qDgAb__7v8-ISBo5KagKCY2wuxIqe/view" TargetMode="Externa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ZwU79U_6ao_0vtFUXotnA3l-MZE2vis/view" TargetMode="Externa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FJP5TEUg13Ux2vcO0WbgSMOls289XaHX/view"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302300" y="1594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Image Based Visual Servoing (IBVS)</a:t>
            </a:r>
            <a:endParaRPr b="1"/>
          </a:p>
        </p:txBody>
      </p:sp>
      <p:pic>
        <p:nvPicPr>
          <p:cNvPr id="135" name="Google Shape;135;p13"/>
          <p:cNvPicPr preferRelativeResize="0"/>
          <p:nvPr/>
        </p:nvPicPr>
        <p:blipFill>
          <a:blip r:embed="rId3">
            <a:alphaModFix/>
          </a:blip>
          <a:stretch>
            <a:fillRect/>
          </a:stretch>
        </p:blipFill>
        <p:spPr>
          <a:xfrm>
            <a:off x="7257000" y="0"/>
            <a:ext cx="1822800" cy="1461075"/>
          </a:xfrm>
          <a:prstGeom prst="rect">
            <a:avLst/>
          </a:prstGeom>
          <a:noFill/>
          <a:ln>
            <a:noFill/>
          </a:ln>
        </p:spPr>
      </p:pic>
      <p:sp>
        <p:nvSpPr>
          <p:cNvPr id="136" name="Google Shape;136;p13"/>
          <p:cNvSpPr txBox="1"/>
          <p:nvPr>
            <p:ph type="ctrTitle"/>
          </p:nvPr>
        </p:nvSpPr>
        <p:spPr>
          <a:xfrm>
            <a:off x="3302300" y="3027075"/>
            <a:ext cx="57078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GB" sz="1540"/>
              <a:t>Center of Artificial Intelligence and Robotics (CAIR)</a:t>
            </a:r>
            <a:endParaRPr b="1" sz="1540"/>
          </a:p>
          <a:p>
            <a:pPr indent="0" lvl="0" marL="0" rtl="0" algn="l">
              <a:spcBef>
                <a:spcPts val="0"/>
              </a:spcBef>
              <a:spcAft>
                <a:spcPts val="0"/>
              </a:spcAft>
              <a:buSzPts val="891"/>
              <a:buNone/>
            </a:pPr>
            <a:r>
              <a:t/>
            </a:r>
            <a:endParaRPr b="1" sz="1540"/>
          </a:p>
        </p:txBody>
      </p:sp>
      <p:sp>
        <p:nvSpPr>
          <p:cNvPr id="137" name="Google Shape;137;p13"/>
          <p:cNvSpPr txBox="1"/>
          <p:nvPr/>
        </p:nvSpPr>
        <p:spPr>
          <a:xfrm>
            <a:off x="5709525" y="4002875"/>
            <a:ext cx="3735000" cy="585000"/>
          </a:xfrm>
          <a:prstGeom prst="rect">
            <a:avLst/>
          </a:prstGeom>
          <a:noFill/>
          <a:ln>
            <a:noFill/>
          </a:ln>
        </p:spPr>
        <p:txBody>
          <a:bodyPr anchorCtr="0" anchor="ctr" bIns="91425" lIns="91425" spcFirstLastPara="1" rIns="91425" wrap="square" tIns="91425">
            <a:noAutofit/>
          </a:bodyPr>
          <a:lstStyle/>
          <a:p>
            <a:pPr indent="0" lvl="0" marL="457200" rtl="0" algn="just">
              <a:spcBef>
                <a:spcPts val="0"/>
              </a:spcBef>
              <a:spcAft>
                <a:spcPts val="0"/>
              </a:spcAft>
              <a:buNone/>
            </a:pPr>
            <a:r>
              <a:rPr b="1" lang="en-GB" sz="1300">
                <a:solidFill>
                  <a:schemeClr val="lt1"/>
                </a:solidFill>
                <a:latin typeface="Montserrat"/>
                <a:ea typeface="Montserrat"/>
                <a:cs typeface="Montserrat"/>
                <a:sym typeface="Montserrat"/>
              </a:rPr>
              <a:t>Presented by : Dhruv Gupta</a:t>
            </a:r>
            <a:endParaRPr b="1" sz="1300">
              <a:solidFill>
                <a:schemeClr val="lt1"/>
              </a:solidFill>
              <a:latin typeface="Montserrat"/>
              <a:ea typeface="Montserrat"/>
              <a:cs typeface="Montserrat"/>
              <a:sym typeface="Montserrat"/>
            </a:endParaRPr>
          </a:p>
        </p:txBody>
      </p:sp>
      <p:sp>
        <p:nvSpPr>
          <p:cNvPr id="138" name="Google Shape;138;p13"/>
          <p:cNvSpPr txBox="1"/>
          <p:nvPr/>
        </p:nvSpPr>
        <p:spPr>
          <a:xfrm>
            <a:off x="84550" y="4002875"/>
            <a:ext cx="3840000" cy="585000"/>
          </a:xfrm>
          <a:prstGeom prst="rect">
            <a:avLst/>
          </a:prstGeom>
          <a:noFill/>
          <a:ln>
            <a:noFill/>
          </a:ln>
        </p:spPr>
        <p:txBody>
          <a:bodyPr anchorCtr="0" anchor="ctr" bIns="91425" lIns="91425" spcFirstLastPara="1" rIns="91425" wrap="square" tIns="91425">
            <a:noAutofit/>
          </a:bodyPr>
          <a:lstStyle/>
          <a:p>
            <a:pPr indent="0" lvl="0" marL="457200" rtl="0" algn="just">
              <a:spcBef>
                <a:spcPts val="0"/>
              </a:spcBef>
              <a:spcAft>
                <a:spcPts val="0"/>
              </a:spcAft>
              <a:buNone/>
            </a:pPr>
            <a:r>
              <a:rPr b="1" lang="en-GB" sz="1300">
                <a:solidFill>
                  <a:schemeClr val="lt1"/>
                </a:solidFill>
                <a:latin typeface="Montserrat"/>
                <a:ea typeface="Montserrat"/>
                <a:cs typeface="Montserrat"/>
                <a:sym typeface="Montserrat"/>
              </a:rPr>
              <a:t>Submitted to : Dr. Amit Shukla</a:t>
            </a:r>
            <a:endParaRPr b="1" sz="1300">
              <a:solidFill>
                <a:schemeClr val="lt1"/>
              </a:solidFill>
              <a:latin typeface="Montserrat"/>
              <a:ea typeface="Montserrat"/>
              <a:cs typeface="Montserrat"/>
              <a:sym typeface="Montserrat"/>
            </a:endParaRPr>
          </a:p>
          <a:p>
            <a:pPr indent="0" lvl="0" marL="457200" rtl="0" algn="just">
              <a:spcBef>
                <a:spcPts val="0"/>
              </a:spcBef>
              <a:spcAft>
                <a:spcPts val="0"/>
              </a:spcAft>
              <a:buNone/>
            </a:pPr>
            <a:r>
              <a:rPr b="1" lang="en-GB" sz="1300">
                <a:solidFill>
                  <a:schemeClr val="lt1"/>
                </a:solidFill>
                <a:latin typeface="Montserrat"/>
                <a:ea typeface="Montserrat"/>
                <a:cs typeface="Montserrat"/>
                <a:sym typeface="Montserrat"/>
              </a:rPr>
              <a:t>Guided by : Karan Raj Pant </a:t>
            </a:r>
            <a:endParaRPr b="1" sz="13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ARUCO MARKER - GENERATION</a:t>
            </a:r>
            <a:endParaRPr b="1"/>
          </a:p>
        </p:txBody>
      </p:sp>
      <p:sp>
        <p:nvSpPr>
          <p:cNvPr id="210" name="Google Shape;210;p22"/>
          <p:cNvSpPr txBox="1"/>
          <p:nvPr>
            <p:ph idx="1" type="body"/>
          </p:nvPr>
        </p:nvSpPr>
        <p:spPr>
          <a:xfrm>
            <a:off x="1297500" y="13389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b="1" lang="en-GB">
                <a:latin typeface="Montserrat"/>
                <a:ea typeface="Montserrat"/>
                <a:cs typeface="Montserrat"/>
                <a:sym typeface="Montserrat"/>
              </a:rPr>
              <a:t>OUTPUT - </a:t>
            </a:r>
            <a:endParaRPr b="1">
              <a:latin typeface="Montserrat"/>
              <a:ea typeface="Montserrat"/>
              <a:cs typeface="Montserrat"/>
              <a:sym typeface="Montserrat"/>
            </a:endParaRPr>
          </a:p>
          <a:p>
            <a:pPr indent="0" lvl="0" marL="457200" rtl="0" algn="l">
              <a:spcBef>
                <a:spcPts val="1200"/>
              </a:spcBef>
              <a:spcAft>
                <a:spcPts val="1200"/>
              </a:spcAft>
              <a:buNone/>
            </a:pPr>
            <a:r>
              <a:t/>
            </a:r>
            <a:endParaRPr>
              <a:latin typeface="Montserrat Medium"/>
              <a:ea typeface="Montserrat Medium"/>
              <a:cs typeface="Montserrat Medium"/>
              <a:sym typeface="Montserrat Medium"/>
            </a:endParaRPr>
          </a:p>
        </p:txBody>
      </p:sp>
      <p:pic>
        <p:nvPicPr>
          <p:cNvPr id="211" name="Google Shape;211;p22"/>
          <p:cNvPicPr preferRelativeResize="0"/>
          <p:nvPr/>
        </p:nvPicPr>
        <p:blipFill rotWithShape="1">
          <a:blip r:embed="rId3">
            <a:alphaModFix/>
          </a:blip>
          <a:srcRect b="11535" l="0" r="5979" t="0"/>
          <a:stretch/>
        </p:blipFill>
        <p:spPr>
          <a:xfrm>
            <a:off x="1538749" y="1882450"/>
            <a:ext cx="6066501" cy="3019125"/>
          </a:xfrm>
          <a:prstGeom prst="rect">
            <a:avLst/>
          </a:prstGeom>
          <a:noFill/>
          <a:ln cap="flat" cmpd="sng" w="38100">
            <a:solidFill>
              <a:schemeClr val="dk2"/>
            </a:solidFill>
            <a:prstDash val="solid"/>
            <a:round/>
            <a:headEnd len="sm" w="sm" type="none"/>
            <a:tailEnd len="sm" w="sm" type="none"/>
          </a:ln>
        </p:spPr>
      </p:pic>
      <p:sp>
        <p:nvSpPr>
          <p:cNvPr id="212" name="Google Shape;212;p22"/>
          <p:cNvSpPr/>
          <p:nvPr/>
        </p:nvSpPr>
        <p:spPr>
          <a:xfrm>
            <a:off x="1834275" y="3480675"/>
            <a:ext cx="1585200" cy="1268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CAMERA </a:t>
            </a:r>
            <a:r>
              <a:rPr b="1" lang="en-GB"/>
              <a:t>CALIBRATION</a:t>
            </a:r>
            <a:endParaRPr b="1"/>
          </a:p>
        </p:txBody>
      </p:sp>
      <p:sp>
        <p:nvSpPr>
          <p:cNvPr id="218" name="Google Shape;218;p23"/>
          <p:cNvSpPr txBox="1"/>
          <p:nvPr>
            <p:ph idx="1" type="body"/>
          </p:nvPr>
        </p:nvSpPr>
        <p:spPr>
          <a:xfrm>
            <a:off x="1297500" y="1186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Medium"/>
              <a:buChar char="●"/>
            </a:pPr>
            <a:r>
              <a:rPr lang="en-GB">
                <a:latin typeface="Montserrat Medium"/>
                <a:ea typeface="Montserrat Medium"/>
                <a:cs typeface="Montserrat Medium"/>
                <a:sym typeface="Montserrat Medium"/>
              </a:rPr>
              <a:t>Camera calibration is the process of estimating the parameters of a camera to improve the accuracy of images taken with it. This involves determining the camera's intrinsic and extrinsic parameters.</a:t>
            </a:r>
            <a:endParaRPr>
              <a:latin typeface="Montserrat Medium"/>
              <a:ea typeface="Montserrat Medium"/>
              <a:cs typeface="Montserrat Medium"/>
              <a:sym typeface="Montserrat Medium"/>
            </a:endParaRPr>
          </a:p>
          <a:p>
            <a:pPr indent="-311150" lvl="0" marL="457200" rtl="0" algn="l">
              <a:spcBef>
                <a:spcPts val="0"/>
              </a:spcBef>
              <a:spcAft>
                <a:spcPts val="0"/>
              </a:spcAft>
              <a:buSzPts val="1300"/>
              <a:buFont typeface="Montserrat Medium"/>
              <a:buChar char="●"/>
            </a:pPr>
            <a:r>
              <a:rPr lang="en-GB">
                <a:latin typeface="Montserrat Medium"/>
                <a:ea typeface="Montserrat Medium"/>
                <a:cs typeface="Montserrat Medium"/>
                <a:sym typeface="Montserrat Medium"/>
              </a:rPr>
              <a:t>It contains 2 types of parameter Intrinsic parameters and Extrinsic parameters.</a:t>
            </a:r>
            <a:endParaRPr>
              <a:latin typeface="Montserrat Medium"/>
              <a:ea typeface="Montserrat Medium"/>
              <a:cs typeface="Montserrat Medium"/>
              <a:sym typeface="Montserrat Medium"/>
            </a:endParaRPr>
          </a:p>
          <a:p>
            <a:pPr indent="0" lvl="0" marL="457200" rtl="0" algn="l">
              <a:spcBef>
                <a:spcPts val="1200"/>
              </a:spcBef>
              <a:spcAft>
                <a:spcPts val="0"/>
              </a:spcAft>
              <a:buNone/>
            </a:pPr>
            <a:r>
              <a:rPr b="1" lang="en-GB">
                <a:latin typeface="Montserrat"/>
                <a:ea typeface="Montserrat"/>
                <a:cs typeface="Montserrat"/>
                <a:sym typeface="Montserrat"/>
              </a:rPr>
              <a:t>Intrinsic parameter </a:t>
            </a:r>
            <a:r>
              <a:rPr lang="en-GB">
                <a:latin typeface="Montserrat Medium"/>
                <a:ea typeface="Montserrat Medium"/>
                <a:cs typeface="Montserrat Medium"/>
                <a:sym typeface="Montserrat Medium"/>
              </a:rPr>
              <a:t>- Focal </a:t>
            </a:r>
            <a:r>
              <a:rPr lang="en-GB">
                <a:latin typeface="Montserrat Medium"/>
                <a:ea typeface="Montserrat Medium"/>
                <a:cs typeface="Montserrat Medium"/>
                <a:sym typeface="Montserrat Medium"/>
              </a:rPr>
              <a:t>length</a:t>
            </a:r>
            <a:r>
              <a:rPr lang="en-GB">
                <a:latin typeface="Montserrat Medium"/>
                <a:ea typeface="Montserrat Medium"/>
                <a:cs typeface="Montserrat Medium"/>
                <a:sym typeface="Montserrat Medium"/>
              </a:rPr>
              <a:t> , principal point , skew coefficient , distortion coefficient.</a:t>
            </a:r>
            <a:endParaRPr>
              <a:latin typeface="Montserrat Medium"/>
              <a:ea typeface="Montserrat Medium"/>
              <a:cs typeface="Montserrat Medium"/>
              <a:sym typeface="Montserrat Medium"/>
            </a:endParaRPr>
          </a:p>
          <a:p>
            <a:pPr indent="0" lvl="0" marL="457200" rtl="0" algn="l">
              <a:spcBef>
                <a:spcPts val="1200"/>
              </a:spcBef>
              <a:spcAft>
                <a:spcPts val="0"/>
              </a:spcAft>
              <a:buNone/>
            </a:pPr>
            <a:r>
              <a:rPr b="1" lang="en-GB">
                <a:latin typeface="Montserrat"/>
                <a:ea typeface="Montserrat"/>
                <a:cs typeface="Montserrat"/>
                <a:sym typeface="Montserrat"/>
              </a:rPr>
              <a:t>Extrinsic</a:t>
            </a:r>
            <a:r>
              <a:rPr b="1" lang="en-GB">
                <a:latin typeface="Montserrat"/>
                <a:ea typeface="Montserrat"/>
                <a:cs typeface="Montserrat"/>
                <a:sym typeface="Montserrat"/>
              </a:rPr>
              <a:t> parameter</a:t>
            </a:r>
            <a:r>
              <a:rPr lang="en-GB">
                <a:latin typeface="Montserrat Medium"/>
                <a:ea typeface="Montserrat Medium"/>
                <a:cs typeface="Montserrat Medium"/>
                <a:sym typeface="Montserrat Medium"/>
              </a:rPr>
              <a:t> - Rotational matrix, translational vector. </a:t>
            </a:r>
            <a:endParaRPr>
              <a:latin typeface="Montserrat Medium"/>
              <a:ea typeface="Montserrat Medium"/>
              <a:cs typeface="Montserrat Medium"/>
              <a:sym typeface="Montserrat Medium"/>
            </a:endParaRPr>
          </a:p>
          <a:p>
            <a:pPr indent="-311150" lvl="0" marL="457200" rtl="0" algn="l">
              <a:spcBef>
                <a:spcPts val="1200"/>
              </a:spcBef>
              <a:spcAft>
                <a:spcPts val="0"/>
              </a:spcAft>
              <a:buSzPts val="1300"/>
              <a:buFont typeface="Montserrat Medium"/>
              <a:buChar char="●"/>
            </a:pPr>
            <a:r>
              <a:rPr lang="en-GB">
                <a:latin typeface="Montserrat Medium"/>
                <a:ea typeface="Montserrat Medium"/>
                <a:cs typeface="Montserrat Medium"/>
                <a:sym typeface="Montserrat Medium"/>
              </a:rPr>
              <a:t>To calibrate the camera , we need 9 * 6 chessboard for it .</a:t>
            </a:r>
            <a:endParaRPr>
              <a:latin typeface="Montserrat Medium"/>
              <a:ea typeface="Montserrat Medium"/>
              <a:cs typeface="Montserrat Medium"/>
              <a:sym typeface="Montserrat Medium"/>
            </a:endParaRPr>
          </a:p>
        </p:txBody>
      </p:sp>
      <p:pic>
        <p:nvPicPr>
          <p:cNvPr id="219" name="Google Shape;219;p23"/>
          <p:cNvPicPr preferRelativeResize="0"/>
          <p:nvPr/>
        </p:nvPicPr>
        <p:blipFill>
          <a:blip r:embed="rId3">
            <a:alphaModFix/>
          </a:blip>
          <a:stretch>
            <a:fillRect/>
          </a:stretch>
        </p:blipFill>
        <p:spPr>
          <a:xfrm>
            <a:off x="6950800" y="3512625"/>
            <a:ext cx="2102475" cy="15064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CAMERA CALIBRATION</a:t>
            </a:r>
            <a:endParaRPr b="1"/>
          </a:p>
        </p:txBody>
      </p:sp>
      <p:sp>
        <p:nvSpPr>
          <p:cNvPr id="225" name="Google Shape;225;p24"/>
          <p:cNvSpPr txBox="1"/>
          <p:nvPr>
            <p:ph idx="1" type="body"/>
          </p:nvPr>
        </p:nvSpPr>
        <p:spPr>
          <a:xfrm>
            <a:off x="1297500" y="11103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Montserrat"/>
                <a:ea typeface="Montserrat"/>
                <a:cs typeface="Montserrat"/>
                <a:sym typeface="Montserrat"/>
              </a:rPr>
              <a:t>Video Demonstration </a:t>
            </a:r>
            <a:endParaRPr b="1">
              <a:latin typeface="Montserrat"/>
              <a:ea typeface="Montserrat"/>
              <a:cs typeface="Montserrat"/>
              <a:sym typeface="Montserrat"/>
            </a:endParaRPr>
          </a:p>
          <a:p>
            <a:pPr indent="0" lvl="0" marL="0" rtl="0" algn="l">
              <a:spcBef>
                <a:spcPts val="1200"/>
              </a:spcBef>
              <a:spcAft>
                <a:spcPts val="0"/>
              </a:spcAft>
              <a:buNone/>
            </a:pPr>
            <a:r>
              <a:t/>
            </a:r>
            <a:endParaRPr>
              <a:latin typeface="Montserrat Medium"/>
              <a:ea typeface="Montserrat Medium"/>
              <a:cs typeface="Montserrat Medium"/>
              <a:sym typeface="Montserrat Medium"/>
            </a:endParaRPr>
          </a:p>
          <a:p>
            <a:pPr indent="0" lvl="0" marL="0" rtl="0" algn="l">
              <a:spcBef>
                <a:spcPts val="1200"/>
              </a:spcBef>
              <a:spcAft>
                <a:spcPts val="1200"/>
              </a:spcAft>
              <a:buNone/>
            </a:pPr>
            <a:r>
              <a:t/>
            </a:r>
            <a:endParaRPr>
              <a:latin typeface="Montserrat Medium"/>
              <a:ea typeface="Montserrat Medium"/>
              <a:cs typeface="Montserrat Medium"/>
              <a:sym typeface="Montserrat Medium"/>
            </a:endParaRPr>
          </a:p>
        </p:txBody>
      </p:sp>
      <p:pic>
        <p:nvPicPr>
          <p:cNvPr id="226" name="Google Shape;226;p24" title="FINAL CALIBRATION.mp4">
            <a:hlinkClick r:id="rId3"/>
          </p:cNvPr>
          <p:cNvPicPr preferRelativeResize="0"/>
          <p:nvPr/>
        </p:nvPicPr>
        <p:blipFill>
          <a:blip r:embed="rId4">
            <a:alphaModFix/>
          </a:blip>
          <a:stretch>
            <a:fillRect/>
          </a:stretch>
        </p:blipFill>
        <p:spPr>
          <a:xfrm>
            <a:off x="815662" y="1478600"/>
            <a:ext cx="8002573" cy="3371874"/>
          </a:xfrm>
          <a:prstGeom prst="rect">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CAMERA CALIBRATION</a:t>
            </a:r>
            <a:endParaRPr b="1"/>
          </a:p>
        </p:txBody>
      </p:sp>
      <p:sp>
        <p:nvSpPr>
          <p:cNvPr id="232" name="Google Shape;232;p25"/>
          <p:cNvSpPr txBox="1"/>
          <p:nvPr>
            <p:ph idx="1" type="body"/>
          </p:nvPr>
        </p:nvSpPr>
        <p:spPr>
          <a:xfrm>
            <a:off x="1297500" y="11103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latin typeface="Montserrat"/>
                <a:ea typeface="Montserrat"/>
                <a:cs typeface="Montserrat"/>
                <a:sym typeface="Montserrat"/>
              </a:rPr>
              <a:t>OUTPUT - </a:t>
            </a:r>
            <a:endParaRPr b="1">
              <a:latin typeface="Montserrat"/>
              <a:ea typeface="Montserrat"/>
              <a:cs typeface="Montserrat"/>
              <a:sym typeface="Montserrat"/>
            </a:endParaRPr>
          </a:p>
          <a:p>
            <a:pPr indent="0" lvl="0" marL="0" rtl="0" algn="l">
              <a:spcBef>
                <a:spcPts val="1200"/>
              </a:spcBef>
              <a:spcAft>
                <a:spcPts val="1200"/>
              </a:spcAft>
              <a:buNone/>
            </a:pPr>
            <a:r>
              <a:t/>
            </a:r>
            <a:endParaRPr>
              <a:latin typeface="Montserrat Medium"/>
              <a:ea typeface="Montserrat Medium"/>
              <a:cs typeface="Montserrat Medium"/>
              <a:sym typeface="Montserrat Medium"/>
            </a:endParaRPr>
          </a:p>
        </p:txBody>
      </p:sp>
      <p:pic>
        <p:nvPicPr>
          <p:cNvPr id="233" name="Google Shape;233;p25"/>
          <p:cNvPicPr preferRelativeResize="0"/>
          <p:nvPr/>
        </p:nvPicPr>
        <p:blipFill rotWithShape="1">
          <a:blip r:embed="rId3">
            <a:alphaModFix/>
          </a:blip>
          <a:srcRect b="3832" l="3231" r="7506" t="4035"/>
          <a:stretch/>
        </p:blipFill>
        <p:spPr>
          <a:xfrm>
            <a:off x="1543650" y="1496075"/>
            <a:ext cx="6056699" cy="3311576"/>
          </a:xfrm>
          <a:prstGeom prst="rect">
            <a:avLst/>
          </a:prstGeom>
          <a:noFill/>
          <a:ln cap="flat" cmpd="sng" w="38100">
            <a:solidFill>
              <a:schemeClr val="dk2"/>
            </a:solidFill>
            <a:prstDash val="solid"/>
            <a:round/>
            <a:headEnd len="sm" w="sm" type="none"/>
            <a:tailEnd len="sm" w="sm" type="none"/>
          </a:ln>
        </p:spPr>
      </p:pic>
      <p:sp>
        <p:nvSpPr>
          <p:cNvPr id="234" name="Google Shape;234;p25"/>
          <p:cNvSpPr/>
          <p:nvPr/>
        </p:nvSpPr>
        <p:spPr>
          <a:xfrm>
            <a:off x="4758325" y="1707450"/>
            <a:ext cx="915900" cy="258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 name="Google Shape;235;p25"/>
          <p:cNvSpPr/>
          <p:nvPr/>
        </p:nvSpPr>
        <p:spPr>
          <a:xfrm>
            <a:off x="5709525" y="2318100"/>
            <a:ext cx="786900" cy="85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6" name="Google Shape;236;p25"/>
          <p:cNvSpPr/>
          <p:nvPr/>
        </p:nvSpPr>
        <p:spPr>
          <a:xfrm>
            <a:off x="1596575" y="3856400"/>
            <a:ext cx="1101000" cy="914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ESP8266 WIFI MODULE </a:t>
            </a:r>
            <a:endParaRPr b="1"/>
          </a:p>
        </p:txBody>
      </p:sp>
      <p:sp>
        <p:nvSpPr>
          <p:cNvPr id="242" name="Google Shape;242;p26"/>
          <p:cNvSpPr txBox="1"/>
          <p:nvPr>
            <p:ph idx="1" type="body"/>
          </p:nvPr>
        </p:nvSpPr>
        <p:spPr>
          <a:xfrm>
            <a:off x="1297500" y="1338950"/>
            <a:ext cx="7038900" cy="2911200"/>
          </a:xfrm>
          <a:prstGeom prst="rect">
            <a:avLst/>
          </a:prstGeom>
        </p:spPr>
        <p:txBody>
          <a:bodyPr anchorCtr="0" anchor="t" bIns="91425" lIns="91425" spcFirstLastPara="1" rIns="91425" wrap="square" tIns="91425">
            <a:normAutofit lnSpcReduction="20000"/>
          </a:bodyPr>
          <a:lstStyle/>
          <a:p>
            <a:pPr indent="-323850" lvl="0" marL="457200" rtl="0" algn="l">
              <a:lnSpc>
                <a:spcPct val="150000"/>
              </a:lnSpc>
              <a:spcBef>
                <a:spcPts val="0"/>
              </a:spcBef>
              <a:spcAft>
                <a:spcPts val="0"/>
              </a:spcAft>
              <a:buSzPts val="1500"/>
              <a:buFont typeface="Montserrat Medium"/>
              <a:buChar char="●"/>
            </a:pPr>
            <a:r>
              <a:rPr lang="en-GB" sz="1500">
                <a:latin typeface="Montserrat Medium"/>
                <a:ea typeface="Montserrat Medium"/>
                <a:cs typeface="Montserrat Medium"/>
                <a:sym typeface="Montserrat Medium"/>
              </a:rPr>
              <a:t>The ESP8266 is a low-cost, high-performance Wi-Fi module capable of providing full internet connectivity to embedded devices. It comes with a built-in TCP/IP stack, making it ideal for IoT applications.</a:t>
            </a:r>
            <a:endParaRPr sz="1500">
              <a:latin typeface="Montserrat Medium"/>
              <a:ea typeface="Montserrat Medium"/>
              <a:cs typeface="Montserrat Medium"/>
              <a:sym typeface="Montserrat Medium"/>
            </a:endParaRPr>
          </a:p>
          <a:p>
            <a:pPr indent="-323850" lvl="0" marL="457200" rtl="0" algn="l">
              <a:lnSpc>
                <a:spcPct val="150000"/>
              </a:lnSpc>
              <a:spcBef>
                <a:spcPts val="0"/>
              </a:spcBef>
              <a:spcAft>
                <a:spcPts val="0"/>
              </a:spcAft>
              <a:buSzPts val="1500"/>
              <a:buFont typeface="Montserrat"/>
              <a:buChar char="●"/>
            </a:pPr>
            <a:r>
              <a:rPr b="1" lang="en-GB" sz="1500">
                <a:latin typeface="Montserrat"/>
                <a:ea typeface="Montserrat"/>
                <a:cs typeface="Montserrat"/>
                <a:sym typeface="Montserrat"/>
              </a:rPr>
              <a:t>Applications of ESP8266 in IBVS Systems</a:t>
            </a:r>
            <a:endParaRPr b="1"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Medium"/>
              <a:buChar char="➔"/>
            </a:pPr>
            <a:r>
              <a:rPr lang="en-GB" sz="1500">
                <a:latin typeface="Montserrat Medium"/>
                <a:ea typeface="Montserrat Medium"/>
                <a:cs typeface="Montserrat Medium"/>
                <a:sym typeface="Montserrat Medium"/>
              </a:rPr>
              <a:t>Real time data transmission</a:t>
            </a:r>
            <a:endParaRPr sz="1500">
              <a:latin typeface="Montserrat Medium"/>
              <a:ea typeface="Montserrat Medium"/>
              <a:cs typeface="Montserrat Medium"/>
              <a:sym typeface="Montserrat Medium"/>
            </a:endParaRPr>
          </a:p>
          <a:p>
            <a:pPr indent="-323850" lvl="0" marL="457200" rtl="0" algn="l">
              <a:lnSpc>
                <a:spcPct val="150000"/>
              </a:lnSpc>
              <a:spcBef>
                <a:spcPts val="0"/>
              </a:spcBef>
              <a:spcAft>
                <a:spcPts val="0"/>
              </a:spcAft>
              <a:buSzPts val="1500"/>
              <a:buFont typeface="Montserrat Medium"/>
              <a:buChar char="➔"/>
            </a:pPr>
            <a:r>
              <a:rPr lang="en-GB" sz="1500">
                <a:latin typeface="Montserrat Medium"/>
                <a:ea typeface="Montserrat Medium"/>
                <a:cs typeface="Montserrat Medium"/>
                <a:sym typeface="Montserrat Medium"/>
              </a:rPr>
              <a:t>Integration with cloud service </a:t>
            </a:r>
            <a:endParaRPr sz="1500">
              <a:latin typeface="Montserrat Medium"/>
              <a:ea typeface="Montserrat Medium"/>
              <a:cs typeface="Montserrat Medium"/>
              <a:sym typeface="Montserrat Medium"/>
            </a:endParaRPr>
          </a:p>
          <a:p>
            <a:pPr indent="-323850" lvl="0" marL="457200" rtl="0" algn="l">
              <a:lnSpc>
                <a:spcPct val="150000"/>
              </a:lnSpc>
              <a:spcBef>
                <a:spcPts val="0"/>
              </a:spcBef>
              <a:spcAft>
                <a:spcPts val="0"/>
              </a:spcAft>
              <a:buSzPts val="1500"/>
              <a:buFont typeface="Montserrat Medium"/>
              <a:buChar char="➔"/>
            </a:pPr>
            <a:r>
              <a:rPr lang="en-GB" sz="1500">
                <a:latin typeface="Montserrat Medium"/>
                <a:ea typeface="Montserrat Medium"/>
                <a:cs typeface="Montserrat Medium"/>
                <a:sym typeface="Montserrat Medium"/>
              </a:rPr>
              <a:t>Network Robotic system</a:t>
            </a:r>
            <a:endParaRPr sz="1500">
              <a:latin typeface="Montserrat Medium"/>
              <a:ea typeface="Montserrat Medium"/>
              <a:cs typeface="Montserrat Medium"/>
              <a:sym typeface="Montserrat Medium"/>
            </a:endParaRPr>
          </a:p>
          <a:p>
            <a:pPr indent="-323850" lvl="0" marL="457200" rtl="0" algn="l">
              <a:lnSpc>
                <a:spcPct val="150000"/>
              </a:lnSpc>
              <a:spcBef>
                <a:spcPts val="0"/>
              </a:spcBef>
              <a:spcAft>
                <a:spcPts val="0"/>
              </a:spcAft>
              <a:buSzPts val="1500"/>
              <a:buFont typeface="Montserrat Medium"/>
              <a:buChar char="➔"/>
            </a:pPr>
            <a:r>
              <a:rPr lang="en-GB" sz="1500">
                <a:latin typeface="Montserrat Medium"/>
                <a:ea typeface="Montserrat Medium"/>
                <a:cs typeface="Montserrat Medium"/>
                <a:sym typeface="Montserrat Medium"/>
              </a:rPr>
              <a:t>Edge Processing </a:t>
            </a:r>
            <a:endParaRPr sz="1500">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ESP8266 WIFI MODULE </a:t>
            </a:r>
            <a:endParaRPr b="1"/>
          </a:p>
        </p:txBody>
      </p:sp>
      <p:pic>
        <p:nvPicPr>
          <p:cNvPr id="248" name="Google Shape;248;p27"/>
          <p:cNvPicPr preferRelativeResize="0"/>
          <p:nvPr/>
        </p:nvPicPr>
        <p:blipFill rotWithShape="1">
          <a:blip r:embed="rId3">
            <a:alphaModFix/>
          </a:blip>
          <a:srcRect b="6489" l="0" r="0" t="0"/>
          <a:stretch/>
        </p:blipFill>
        <p:spPr>
          <a:xfrm>
            <a:off x="1494525" y="1197075"/>
            <a:ext cx="6277050" cy="3301650"/>
          </a:xfrm>
          <a:prstGeom prst="rect">
            <a:avLst/>
          </a:prstGeom>
          <a:noFill/>
          <a:ln cap="flat" cmpd="sng" w="38100">
            <a:solidFill>
              <a:schemeClr val="dk2"/>
            </a:solidFill>
            <a:prstDash val="solid"/>
            <a:round/>
            <a:headEnd len="sm" w="sm" type="none"/>
            <a:tailEnd len="sm" w="sm" type="none"/>
          </a:ln>
        </p:spPr>
      </p:pic>
      <p:sp>
        <p:nvSpPr>
          <p:cNvPr id="249" name="Google Shape;249;p27"/>
          <p:cNvSpPr txBox="1"/>
          <p:nvPr/>
        </p:nvSpPr>
        <p:spPr>
          <a:xfrm>
            <a:off x="1782900" y="4620850"/>
            <a:ext cx="5700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300">
                <a:solidFill>
                  <a:schemeClr val="lt1"/>
                </a:solidFill>
                <a:latin typeface="Montserrat"/>
                <a:ea typeface="Montserrat"/>
                <a:cs typeface="Montserrat"/>
                <a:sym typeface="Montserrat"/>
              </a:rPr>
              <a:t>Pin Diagram</a:t>
            </a:r>
            <a:endParaRPr b="1" sz="13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IBVS SIMULATION</a:t>
            </a:r>
            <a:endParaRPr b="1"/>
          </a:p>
        </p:txBody>
      </p:sp>
      <p:sp>
        <p:nvSpPr>
          <p:cNvPr id="255" name="Google Shape;255;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GB" sz="1960">
                <a:latin typeface="Montserrat Medium"/>
                <a:ea typeface="Montserrat Medium"/>
                <a:cs typeface="Montserrat Medium"/>
                <a:sym typeface="Montserrat Medium"/>
              </a:rPr>
              <a:t>For IBVS Stimulation we need to install Ubuntu 20.04, ROS Noetic and Gazebo, firstly we need to install the Oracle’s Virtual box 7.0</a:t>
            </a:r>
            <a:endParaRPr sz="1960">
              <a:latin typeface="Montserrat Medium"/>
              <a:ea typeface="Montserrat Medium"/>
              <a:cs typeface="Montserrat Medium"/>
              <a:sym typeface="Montserrat Medium"/>
            </a:endParaRPr>
          </a:p>
          <a:p>
            <a:pPr indent="0" lvl="0" marL="0" rtl="0" algn="l">
              <a:spcBef>
                <a:spcPts val="1200"/>
              </a:spcBef>
              <a:spcAft>
                <a:spcPts val="0"/>
              </a:spcAft>
              <a:buNone/>
            </a:pPr>
            <a:r>
              <a:rPr b="1" lang="en-GB" sz="1960">
                <a:latin typeface="Montserrat"/>
                <a:ea typeface="Montserrat"/>
                <a:cs typeface="Montserrat"/>
                <a:sym typeface="Montserrat"/>
              </a:rPr>
              <a:t>UBUNTU 20.04</a:t>
            </a:r>
            <a:endParaRPr b="1" sz="1960">
              <a:latin typeface="Montserrat"/>
              <a:ea typeface="Montserrat"/>
              <a:cs typeface="Montserrat"/>
              <a:sym typeface="Montserrat"/>
            </a:endParaRPr>
          </a:p>
          <a:p>
            <a:pPr indent="0" lvl="0" marL="0" rtl="0" algn="l">
              <a:spcBef>
                <a:spcPts val="1200"/>
              </a:spcBef>
              <a:spcAft>
                <a:spcPts val="0"/>
              </a:spcAft>
              <a:buNone/>
            </a:pPr>
            <a:r>
              <a:rPr lang="en-GB" sz="1960">
                <a:latin typeface="Montserrat Medium"/>
                <a:ea typeface="Montserrat Medium"/>
                <a:cs typeface="Montserrat Medium"/>
                <a:sym typeface="Montserrat Medium"/>
              </a:rPr>
              <a:t>Ubuntu 20.04, codenamed "Focal Fossa," is a long-term support (LTS) release of the Ubuntu operating system. Released in April 2020, it is designed to provide a stable and secure platform for users and developers, with updates and support until April 2025</a:t>
            </a:r>
            <a:endParaRPr sz="1960">
              <a:latin typeface="Montserrat Medium"/>
              <a:ea typeface="Montserrat Medium"/>
              <a:cs typeface="Montserrat Medium"/>
              <a:sym typeface="Montserrat Medium"/>
            </a:endParaRPr>
          </a:p>
          <a:p>
            <a:pPr indent="0" lvl="0" marL="0" rtl="0" algn="l">
              <a:spcBef>
                <a:spcPts val="1200"/>
              </a:spcBef>
              <a:spcAft>
                <a:spcPts val="0"/>
              </a:spcAft>
              <a:buNone/>
            </a:pPr>
            <a:r>
              <a:rPr b="1" lang="en-GB" sz="1960">
                <a:latin typeface="Montserrat"/>
                <a:ea typeface="Montserrat"/>
                <a:cs typeface="Montserrat"/>
                <a:sym typeface="Montserrat"/>
              </a:rPr>
              <a:t>ROS NOETIC</a:t>
            </a:r>
            <a:endParaRPr b="1" sz="1960">
              <a:latin typeface="Montserrat"/>
              <a:ea typeface="Montserrat"/>
              <a:cs typeface="Montserrat"/>
              <a:sym typeface="Montserrat"/>
            </a:endParaRPr>
          </a:p>
          <a:p>
            <a:pPr indent="0" lvl="0" marL="0" rtl="0" algn="l">
              <a:spcBef>
                <a:spcPts val="1200"/>
              </a:spcBef>
              <a:spcAft>
                <a:spcPts val="0"/>
              </a:spcAft>
              <a:buNone/>
            </a:pPr>
            <a:r>
              <a:rPr lang="en-GB" sz="1960">
                <a:latin typeface="Montserrat Medium"/>
                <a:ea typeface="Montserrat Medium"/>
                <a:cs typeface="Montserrat Medium"/>
                <a:sym typeface="Montserrat Medium"/>
              </a:rPr>
              <a:t>ROS (Robot Operating System) Noetic Ninjemys is the final LTS release of the ROS 1 distribution.it is targeted for Ubuntu 20.04 and provides a mature, stable platform for robotics development. ROS Noetic is designed to be compatible with Python 3</a:t>
            </a:r>
            <a:endParaRPr sz="1960">
              <a:latin typeface="Montserrat Medium"/>
              <a:ea typeface="Montserrat Medium"/>
              <a:cs typeface="Montserrat Medium"/>
              <a:sym typeface="Montserrat Medium"/>
            </a:endParaRPr>
          </a:p>
          <a:p>
            <a:pPr indent="0" lvl="0" marL="0" rtl="0" algn="l">
              <a:spcBef>
                <a:spcPts val="1200"/>
              </a:spcBef>
              <a:spcAft>
                <a:spcPts val="1200"/>
              </a:spcAft>
              <a:buNone/>
            </a:pPr>
            <a:r>
              <a:t/>
            </a:r>
            <a:endParaRPr>
              <a:latin typeface="Montserrat Medium"/>
              <a:ea typeface="Montserrat Medium"/>
              <a:cs typeface="Montserrat Medium"/>
              <a:sym typeface="Montserrat Medium"/>
            </a:endParaRPr>
          </a:p>
        </p:txBody>
      </p:sp>
      <p:pic>
        <p:nvPicPr>
          <p:cNvPr id="256" name="Google Shape;256;p28"/>
          <p:cNvPicPr preferRelativeResize="0"/>
          <p:nvPr/>
        </p:nvPicPr>
        <p:blipFill rotWithShape="1">
          <a:blip r:embed="rId3">
            <a:alphaModFix/>
          </a:blip>
          <a:srcRect b="0" l="0" r="70106" t="0"/>
          <a:stretch/>
        </p:blipFill>
        <p:spPr>
          <a:xfrm>
            <a:off x="7735300" y="3900374"/>
            <a:ext cx="1335450" cy="1177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IBVS SIMULATION </a:t>
            </a:r>
            <a:endParaRPr b="1"/>
          </a:p>
        </p:txBody>
      </p:sp>
      <p:sp>
        <p:nvSpPr>
          <p:cNvPr id="262" name="Google Shape;262;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GB">
                <a:latin typeface="Montserrat"/>
                <a:ea typeface="Montserrat"/>
                <a:cs typeface="Montserrat"/>
                <a:sym typeface="Montserrat"/>
              </a:rPr>
              <a:t>GAZEBO</a:t>
            </a:r>
            <a:endParaRPr b="1">
              <a:latin typeface="Montserrat"/>
              <a:ea typeface="Montserrat"/>
              <a:cs typeface="Montserrat"/>
              <a:sym typeface="Montserrat"/>
            </a:endParaRPr>
          </a:p>
          <a:p>
            <a:pPr indent="0" lvl="0" marL="0" rtl="0" algn="l">
              <a:spcBef>
                <a:spcPts val="1200"/>
              </a:spcBef>
              <a:spcAft>
                <a:spcPts val="0"/>
              </a:spcAft>
              <a:buNone/>
            </a:pPr>
            <a:r>
              <a:rPr lang="en-GB">
                <a:latin typeface="Montserrat Medium"/>
                <a:ea typeface="Montserrat Medium"/>
                <a:cs typeface="Montserrat Medium"/>
                <a:sym typeface="Montserrat Medium"/>
              </a:rPr>
              <a:t>Gazebo is an open-source robotics simulator that provides an accurate and efficient way to test and develop robotic systems in a virtual environment. It integrates seamlessly with ROS .</a:t>
            </a:r>
            <a:endParaRPr>
              <a:latin typeface="Montserrat Medium"/>
              <a:ea typeface="Montserrat Medium"/>
              <a:cs typeface="Montserrat Medium"/>
              <a:sym typeface="Montserrat Medium"/>
            </a:endParaRPr>
          </a:p>
          <a:p>
            <a:pPr indent="-304958" lvl="0" marL="457200" rtl="0" algn="l">
              <a:spcBef>
                <a:spcPts val="1200"/>
              </a:spcBef>
              <a:spcAft>
                <a:spcPts val="0"/>
              </a:spcAft>
              <a:buSzPct val="100000"/>
              <a:buFont typeface="Montserrat Medium"/>
              <a:buChar char="●"/>
            </a:pPr>
            <a:r>
              <a:rPr b="1" lang="en-GB">
                <a:latin typeface="Montserrat"/>
                <a:ea typeface="Montserrat"/>
                <a:cs typeface="Montserrat"/>
                <a:sym typeface="Montserrat"/>
              </a:rPr>
              <a:t>Physics Simulation: </a:t>
            </a:r>
            <a:r>
              <a:rPr lang="en-GB">
                <a:latin typeface="Montserrat Medium"/>
                <a:ea typeface="Montserrat Medium"/>
                <a:cs typeface="Montserrat Medium"/>
                <a:sym typeface="Montserrat Medium"/>
              </a:rPr>
              <a:t>Offers robust physics engines (such as ODE, Bullet, and DART) for realistic simulation of robot dynamics, collisions, and environmental interactions .</a:t>
            </a:r>
            <a:endParaRPr>
              <a:latin typeface="Montserrat Medium"/>
              <a:ea typeface="Montserrat Medium"/>
              <a:cs typeface="Montserrat Medium"/>
              <a:sym typeface="Montserrat Medium"/>
            </a:endParaRPr>
          </a:p>
          <a:p>
            <a:pPr indent="-304958" lvl="0" marL="457200" rtl="0" algn="l">
              <a:spcBef>
                <a:spcPts val="0"/>
              </a:spcBef>
              <a:spcAft>
                <a:spcPts val="0"/>
              </a:spcAft>
              <a:buSzPct val="100000"/>
              <a:buFont typeface="Montserrat Medium"/>
              <a:buChar char="●"/>
            </a:pPr>
            <a:r>
              <a:rPr b="1" lang="en-GB">
                <a:latin typeface="Montserrat"/>
                <a:ea typeface="Montserrat"/>
                <a:cs typeface="Montserrat"/>
                <a:sym typeface="Montserrat"/>
              </a:rPr>
              <a:t>Integration with ROS: </a:t>
            </a:r>
            <a:r>
              <a:rPr lang="en-GB">
                <a:latin typeface="Montserrat Medium"/>
                <a:ea typeface="Montserrat Medium"/>
                <a:cs typeface="Montserrat Medium"/>
                <a:sym typeface="Montserrat Medium"/>
              </a:rPr>
              <a:t>Seamlessly integrates with ROS, allowing the use of ROS topics, services, and messages for controlling and monitoring simulated robots</a:t>
            </a:r>
            <a:endParaRPr>
              <a:latin typeface="Montserrat Medium"/>
              <a:ea typeface="Montserrat Medium"/>
              <a:cs typeface="Montserrat Medium"/>
              <a:sym typeface="Montserrat Medium"/>
            </a:endParaRPr>
          </a:p>
          <a:p>
            <a:pPr indent="0" lvl="0" marL="0" rtl="0" algn="l">
              <a:spcBef>
                <a:spcPts val="1200"/>
              </a:spcBef>
              <a:spcAft>
                <a:spcPts val="0"/>
              </a:spcAft>
              <a:buNone/>
            </a:pPr>
            <a:r>
              <a:t/>
            </a:r>
            <a:endParaRPr b="1">
              <a:latin typeface="Montserrat"/>
              <a:ea typeface="Montserrat"/>
              <a:cs typeface="Montserrat"/>
              <a:sym typeface="Montserrat"/>
            </a:endParaRPr>
          </a:p>
          <a:p>
            <a:pPr indent="0" lvl="0" marL="0" rtl="0" algn="l">
              <a:spcBef>
                <a:spcPts val="1200"/>
              </a:spcBef>
              <a:spcAft>
                <a:spcPts val="1200"/>
              </a:spcAft>
              <a:buNone/>
            </a:pPr>
            <a:r>
              <a:t/>
            </a:r>
            <a:endParaRPr b="1">
              <a:latin typeface="Montserrat"/>
              <a:ea typeface="Montserrat"/>
              <a:cs typeface="Montserrat"/>
              <a:sym typeface="Montserrat"/>
            </a:endParaRPr>
          </a:p>
        </p:txBody>
      </p:sp>
      <p:pic>
        <p:nvPicPr>
          <p:cNvPr id="263" name="Google Shape;263;p29"/>
          <p:cNvPicPr preferRelativeResize="0"/>
          <p:nvPr/>
        </p:nvPicPr>
        <p:blipFill>
          <a:blip r:embed="rId3">
            <a:alphaModFix/>
          </a:blip>
          <a:stretch>
            <a:fillRect/>
          </a:stretch>
        </p:blipFill>
        <p:spPr>
          <a:xfrm>
            <a:off x="7658100" y="3657600"/>
            <a:ext cx="1485900" cy="1485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365760" lvl="0" marL="457200" rtl="0" algn="l">
              <a:spcBef>
                <a:spcPts val="0"/>
              </a:spcBef>
              <a:spcAft>
                <a:spcPts val="0"/>
              </a:spcAft>
              <a:buSzPct val="100000"/>
              <a:buChar char="❏"/>
            </a:pPr>
            <a:r>
              <a:rPr b="1" lang="en-GB"/>
              <a:t>ENVIRONMENT</a:t>
            </a:r>
            <a:r>
              <a:rPr b="1" lang="en-GB"/>
              <a:t> </a:t>
            </a:r>
            <a:r>
              <a:rPr b="1" lang="en-GB"/>
              <a:t>SIMULATION</a:t>
            </a:r>
            <a:r>
              <a:rPr b="1" lang="en-GB"/>
              <a:t> IN GAZEBO</a:t>
            </a:r>
            <a:endParaRPr b="1"/>
          </a:p>
        </p:txBody>
      </p:sp>
      <p:sp>
        <p:nvSpPr>
          <p:cNvPr id="269" name="Google Shape;269;p30"/>
          <p:cNvSpPr txBox="1"/>
          <p:nvPr>
            <p:ph idx="1" type="body"/>
          </p:nvPr>
        </p:nvSpPr>
        <p:spPr>
          <a:xfrm>
            <a:off x="1297500" y="12627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Montserrat Medium"/>
                <a:ea typeface="Montserrat Medium"/>
                <a:cs typeface="Montserrat Medium"/>
                <a:sym typeface="Montserrat Medium"/>
              </a:rPr>
              <a:t>For environment creation we will include husky , asphalt plane and obstacles like Oak tree in the Gazebo.</a:t>
            </a:r>
            <a:endParaRPr>
              <a:latin typeface="Montserrat Medium"/>
              <a:ea typeface="Montserrat Medium"/>
              <a:cs typeface="Montserrat Medium"/>
              <a:sym typeface="Montserrat Medium"/>
            </a:endParaRPr>
          </a:p>
          <a:p>
            <a:pPr indent="0" lvl="0" marL="0" rtl="0" algn="l">
              <a:spcBef>
                <a:spcPts val="1200"/>
              </a:spcBef>
              <a:spcAft>
                <a:spcPts val="1200"/>
              </a:spcAft>
              <a:buNone/>
            </a:pPr>
            <a:r>
              <a:t/>
            </a:r>
            <a:endParaRPr>
              <a:latin typeface="Montserrat Medium"/>
              <a:ea typeface="Montserrat Medium"/>
              <a:cs typeface="Montserrat Medium"/>
              <a:sym typeface="Montserrat Medium"/>
            </a:endParaRPr>
          </a:p>
        </p:txBody>
      </p:sp>
      <p:pic>
        <p:nvPicPr>
          <p:cNvPr id="270" name="Google Shape;270;p30"/>
          <p:cNvPicPr preferRelativeResize="0"/>
          <p:nvPr/>
        </p:nvPicPr>
        <p:blipFill rotWithShape="1">
          <a:blip r:embed="rId3">
            <a:alphaModFix/>
          </a:blip>
          <a:srcRect b="20347" l="0" r="15440" t="2432"/>
          <a:stretch/>
        </p:blipFill>
        <p:spPr>
          <a:xfrm>
            <a:off x="1618813" y="1866100"/>
            <a:ext cx="5906376" cy="30315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365760" lvl="0" marL="457200" rtl="0" algn="l">
              <a:spcBef>
                <a:spcPts val="0"/>
              </a:spcBef>
              <a:spcAft>
                <a:spcPts val="0"/>
              </a:spcAft>
              <a:buSzPct val="100000"/>
              <a:buChar char="❏"/>
            </a:pPr>
            <a:r>
              <a:rPr b="1" lang="en-GB"/>
              <a:t>ENVIRONMENT SIMULATION IN GAZEBO</a:t>
            </a:r>
            <a:endParaRPr b="1"/>
          </a:p>
        </p:txBody>
      </p:sp>
      <p:sp>
        <p:nvSpPr>
          <p:cNvPr id="276" name="Google Shape;276;p31"/>
          <p:cNvSpPr txBox="1"/>
          <p:nvPr>
            <p:ph idx="1" type="body"/>
          </p:nvPr>
        </p:nvSpPr>
        <p:spPr>
          <a:xfrm>
            <a:off x="1297500" y="12627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Montserrat Medium"/>
                <a:ea typeface="Montserrat Medium"/>
                <a:cs typeface="Montserrat Medium"/>
                <a:sym typeface="Montserrat Medium"/>
              </a:rPr>
              <a:t>For environment creation we will include husky , asphalt plane and obstacles like Oak tree in the Gazebo.</a:t>
            </a:r>
            <a:endParaRPr>
              <a:latin typeface="Montserrat Medium"/>
              <a:ea typeface="Montserrat Medium"/>
              <a:cs typeface="Montserrat Medium"/>
              <a:sym typeface="Montserrat Medium"/>
            </a:endParaRPr>
          </a:p>
          <a:p>
            <a:pPr indent="0" lvl="0" marL="0" rtl="0" algn="l">
              <a:spcBef>
                <a:spcPts val="1200"/>
              </a:spcBef>
              <a:spcAft>
                <a:spcPts val="1200"/>
              </a:spcAft>
              <a:buNone/>
            </a:pPr>
            <a:r>
              <a:t/>
            </a:r>
            <a:endParaRPr>
              <a:latin typeface="Montserrat Medium"/>
              <a:ea typeface="Montserrat Medium"/>
              <a:cs typeface="Montserrat Medium"/>
              <a:sym typeface="Montserrat Medium"/>
            </a:endParaRPr>
          </a:p>
        </p:txBody>
      </p:sp>
      <p:pic>
        <p:nvPicPr>
          <p:cNvPr id="277" name="Google Shape;277;p31"/>
          <p:cNvPicPr preferRelativeResize="0"/>
          <p:nvPr/>
        </p:nvPicPr>
        <p:blipFill rotWithShape="1">
          <a:blip r:embed="rId3">
            <a:alphaModFix/>
          </a:blip>
          <a:srcRect b="8463" l="0" r="14104" t="13599"/>
          <a:stretch/>
        </p:blipFill>
        <p:spPr>
          <a:xfrm>
            <a:off x="1650500" y="1897700"/>
            <a:ext cx="5843000" cy="29796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t>TABLE OF CONTENTS </a:t>
            </a:r>
            <a:endParaRPr b="1"/>
          </a:p>
        </p:txBody>
      </p:sp>
      <p:sp>
        <p:nvSpPr>
          <p:cNvPr id="144" name="Google Shape;144;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a:buAutoNum type="arabicPeriod"/>
            </a:pPr>
            <a:r>
              <a:rPr b="1" lang="en-GB" sz="1800">
                <a:latin typeface="Montserrat"/>
                <a:ea typeface="Montserrat"/>
                <a:cs typeface="Montserrat"/>
                <a:sym typeface="Montserrat"/>
              </a:rPr>
              <a:t>Timeline</a:t>
            </a:r>
            <a:endParaRPr b="1"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GB" sz="1800">
                <a:latin typeface="Montserrat"/>
                <a:ea typeface="Montserrat"/>
                <a:cs typeface="Montserrat"/>
                <a:sym typeface="Montserrat"/>
              </a:rPr>
              <a:t>Problem Statement </a:t>
            </a:r>
            <a:endParaRPr b="1"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GB" sz="1800">
                <a:latin typeface="Montserrat"/>
                <a:ea typeface="Montserrat"/>
                <a:cs typeface="Montserrat"/>
                <a:sym typeface="Montserrat"/>
              </a:rPr>
              <a:t>Robot Kinematics</a:t>
            </a:r>
            <a:endParaRPr b="1"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GB" sz="1800">
                <a:latin typeface="Montserrat"/>
                <a:ea typeface="Montserrat"/>
                <a:cs typeface="Montserrat"/>
                <a:sym typeface="Montserrat"/>
              </a:rPr>
              <a:t>Aruco Marker</a:t>
            </a:r>
            <a:endParaRPr b="1"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GB" sz="1800">
                <a:latin typeface="Montserrat"/>
                <a:ea typeface="Montserrat"/>
                <a:cs typeface="Montserrat"/>
                <a:sym typeface="Montserrat"/>
              </a:rPr>
              <a:t>Wifi Module ESP8266</a:t>
            </a:r>
            <a:endParaRPr b="1"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b="1" lang="en-GB" sz="1800">
                <a:latin typeface="Montserrat"/>
                <a:ea typeface="Montserrat"/>
                <a:cs typeface="Montserrat"/>
                <a:sym typeface="Montserrat"/>
              </a:rPr>
              <a:t>IBVS Simulation</a:t>
            </a:r>
            <a:endParaRPr b="1" sz="1800">
              <a:latin typeface="Montserrat"/>
              <a:ea typeface="Montserrat"/>
              <a:cs typeface="Montserrat"/>
              <a:sym typeface="Montserrat"/>
            </a:endParaRPr>
          </a:p>
        </p:txBody>
      </p:sp>
      <p:pic>
        <p:nvPicPr>
          <p:cNvPr id="145" name="Google Shape;145;p14"/>
          <p:cNvPicPr preferRelativeResize="0"/>
          <p:nvPr/>
        </p:nvPicPr>
        <p:blipFill rotWithShape="1">
          <a:blip r:embed="rId3">
            <a:alphaModFix/>
          </a:blip>
          <a:srcRect b="0" l="13123" r="15898" t="14118"/>
          <a:stretch/>
        </p:blipFill>
        <p:spPr>
          <a:xfrm>
            <a:off x="6378900" y="3386750"/>
            <a:ext cx="2242925" cy="1526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TELEOPERATION ON HUSKY </a:t>
            </a:r>
            <a:endParaRPr b="1"/>
          </a:p>
        </p:txBody>
      </p:sp>
      <p:pic>
        <p:nvPicPr>
          <p:cNvPr id="283" name="Google Shape;283;p32"/>
          <p:cNvPicPr preferRelativeResize="0"/>
          <p:nvPr/>
        </p:nvPicPr>
        <p:blipFill rotWithShape="1">
          <a:blip r:embed="rId3">
            <a:alphaModFix/>
          </a:blip>
          <a:srcRect b="0" l="0" r="0" t="25278"/>
          <a:stretch/>
        </p:blipFill>
        <p:spPr>
          <a:xfrm>
            <a:off x="7512550" y="3658375"/>
            <a:ext cx="1499800" cy="1375224"/>
          </a:xfrm>
          <a:prstGeom prst="rect">
            <a:avLst/>
          </a:prstGeom>
          <a:noFill/>
          <a:ln>
            <a:noFill/>
          </a:ln>
        </p:spPr>
      </p:pic>
      <p:sp>
        <p:nvSpPr>
          <p:cNvPr id="284" name="Google Shape;284;p32"/>
          <p:cNvSpPr txBox="1"/>
          <p:nvPr>
            <p:ph idx="1" type="body"/>
          </p:nvPr>
        </p:nvSpPr>
        <p:spPr>
          <a:xfrm>
            <a:off x="1297500" y="1415150"/>
            <a:ext cx="7038900" cy="2911200"/>
          </a:xfrm>
          <a:prstGeom prst="rect">
            <a:avLst/>
          </a:prstGeom>
        </p:spPr>
        <p:txBody>
          <a:bodyPr anchorCtr="0" anchor="t" bIns="91425" lIns="91425" spcFirstLastPara="1" rIns="91425" wrap="square" tIns="91425">
            <a:noAutofit/>
          </a:bodyPr>
          <a:lstStyle/>
          <a:p>
            <a:pPr indent="-312420" lvl="0" marL="457200" rtl="0" algn="l">
              <a:lnSpc>
                <a:spcPct val="140000"/>
              </a:lnSpc>
              <a:spcBef>
                <a:spcPts val="0"/>
              </a:spcBef>
              <a:spcAft>
                <a:spcPts val="0"/>
              </a:spcAft>
              <a:buSzPts val="1320"/>
              <a:buFont typeface="Montserrat Medium"/>
              <a:buChar char="●"/>
            </a:pPr>
            <a:r>
              <a:rPr lang="en-GB" sz="1320">
                <a:latin typeface="Montserrat Medium"/>
                <a:ea typeface="Montserrat Medium"/>
                <a:cs typeface="Montserrat Medium"/>
                <a:sym typeface="Montserrat Medium"/>
              </a:rPr>
              <a:t>Teleoperation refers to the remote control of robotic systems, allowing an operator to manipulate the robot from a distance.</a:t>
            </a:r>
            <a:endParaRPr sz="1320">
              <a:latin typeface="Montserrat Medium"/>
              <a:ea typeface="Montserrat Medium"/>
              <a:cs typeface="Montserrat Medium"/>
              <a:sym typeface="Montserrat Medium"/>
            </a:endParaRPr>
          </a:p>
          <a:p>
            <a:pPr indent="-312420" lvl="0" marL="457200" rtl="0" algn="l">
              <a:lnSpc>
                <a:spcPct val="140000"/>
              </a:lnSpc>
              <a:spcBef>
                <a:spcPts val="0"/>
              </a:spcBef>
              <a:spcAft>
                <a:spcPts val="0"/>
              </a:spcAft>
              <a:buSzPts val="1320"/>
              <a:buFont typeface="Montserrat Medium"/>
              <a:buChar char="●"/>
            </a:pPr>
            <a:r>
              <a:rPr lang="en-GB" sz="1320">
                <a:latin typeface="Montserrat Medium"/>
                <a:ea typeface="Montserrat Medium"/>
                <a:cs typeface="Montserrat Medium"/>
                <a:sym typeface="Montserrat Medium"/>
              </a:rPr>
              <a:t>The Husky UGV is a versatile all-terrain robot widely used in research and industrial applications.</a:t>
            </a:r>
            <a:endParaRPr sz="1320">
              <a:latin typeface="Montserrat Medium"/>
              <a:ea typeface="Montserrat Medium"/>
              <a:cs typeface="Montserrat Medium"/>
              <a:sym typeface="Montserrat Medium"/>
            </a:endParaRPr>
          </a:p>
          <a:p>
            <a:pPr indent="-312420" lvl="0" marL="457200" rtl="0" algn="l">
              <a:lnSpc>
                <a:spcPct val="140000"/>
              </a:lnSpc>
              <a:spcBef>
                <a:spcPts val="0"/>
              </a:spcBef>
              <a:spcAft>
                <a:spcPts val="0"/>
              </a:spcAft>
              <a:buSzPts val="1320"/>
              <a:buFont typeface="Montserrat Medium"/>
              <a:buChar char="●"/>
            </a:pPr>
            <a:r>
              <a:rPr lang="en-GB" sz="1320">
                <a:latin typeface="Montserrat Medium"/>
                <a:ea typeface="Montserrat Medium"/>
                <a:cs typeface="Montserrat Medium"/>
                <a:sym typeface="Montserrat Medium"/>
              </a:rPr>
              <a:t>Ideal for a wide range of applications, including search and rescue missions, industrial inspections, agricultural monitoring, and research in challenging terrains.</a:t>
            </a:r>
            <a:endParaRPr sz="1320">
              <a:latin typeface="Montserrat Medium"/>
              <a:ea typeface="Montserrat Medium"/>
              <a:cs typeface="Montserrat Medium"/>
              <a:sym typeface="Montserrat Medium"/>
            </a:endParaRPr>
          </a:p>
          <a:p>
            <a:pPr indent="-312420" lvl="0" marL="457200" rtl="0" algn="l">
              <a:lnSpc>
                <a:spcPct val="140000"/>
              </a:lnSpc>
              <a:spcBef>
                <a:spcPts val="0"/>
              </a:spcBef>
              <a:spcAft>
                <a:spcPts val="0"/>
              </a:spcAft>
              <a:buSzPts val="1320"/>
              <a:buFont typeface="Montserrat Medium"/>
              <a:buChar char="●"/>
            </a:pPr>
            <a:r>
              <a:rPr lang="en-GB" sz="1320">
                <a:latin typeface="Montserrat Medium"/>
                <a:ea typeface="Montserrat Medium"/>
                <a:cs typeface="Montserrat Medium"/>
                <a:sym typeface="Montserrat Medium"/>
              </a:rPr>
              <a:t>Allows operators to control the Husky UGV from a distance, providing flexibility in navigating various terrains and environments without being physically present.</a:t>
            </a:r>
            <a:endParaRPr sz="1320">
              <a:latin typeface="Montserrat Medium"/>
              <a:ea typeface="Montserrat Medium"/>
              <a:cs typeface="Montserrat Medium"/>
              <a:sym typeface="Montserrat Medium"/>
            </a:endParaRPr>
          </a:p>
          <a:p>
            <a:pPr indent="0" lvl="0" marL="0" rtl="0" algn="l">
              <a:lnSpc>
                <a:spcPct val="105000"/>
              </a:lnSpc>
              <a:spcBef>
                <a:spcPts val="1200"/>
              </a:spcBef>
              <a:spcAft>
                <a:spcPts val="1200"/>
              </a:spcAft>
              <a:buSzPts val="770"/>
              <a:buNone/>
            </a:pPr>
            <a:r>
              <a:t/>
            </a:r>
            <a:endParaRPr sz="101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TELEOPERATION ON HUSKY </a:t>
            </a:r>
            <a:endParaRPr b="1"/>
          </a:p>
        </p:txBody>
      </p:sp>
      <p:sp>
        <p:nvSpPr>
          <p:cNvPr id="290" name="Google Shape;290;p33"/>
          <p:cNvSpPr txBox="1"/>
          <p:nvPr>
            <p:ph idx="1" type="body"/>
          </p:nvPr>
        </p:nvSpPr>
        <p:spPr>
          <a:xfrm>
            <a:off x="1297500" y="1186550"/>
            <a:ext cx="7038900" cy="2911200"/>
          </a:xfrm>
          <a:prstGeom prst="rect">
            <a:avLst/>
          </a:prstGeom>
        </p:spPr>
        <p:txBody>
          <a:bodyPr anchorCtr="0" anchor="t" bIns="91425" lIns="91425" spcFirstLastPara="1" rIns="91425" wrap="square" tIns="91425">
            <a:noAutofit/>
          </a:bodyPr>
          <a:lstStyle/>
          <a:p>
            <a:pPr indent="-312420" lvl="0" marL="457200" rtl="0" algn="l">
              <a:lnSpc>
                <a:spcPct val="140000"/>
              </a:lnSpc>
              <a:spcBef>
                <a:spcPts val="0"/>
              </a:spcBef>
              <a:spcAft>
                <a:spcPts val="0"/>
              </a:spcAft>
              <a:buSzPts val="1320"/>
              <a:buFont typeface="Montserrat"/>
              <a:buChar char="●"/>
            </a:pPr>
            <a:r>
              <a:rPr b="1" lang="en-GB" sz="1320">
                <a:latin typeface="Montserrat"/>
                <a:ea typeface="Montserrat"/>
                <a:cs typeface="Montserrat"/>
                <a:sym typeface="Montserrat"/>
              </a:rPr>
              <a:t>Video demonstration </a:t>
            </a:r>
            <a:endParaRPr b="1" sz="1320">
              <a:latin typeface="Montserrat"/>
              <a:ea typeface="Montserrat"/>
              <a:cs typeface="Montserrat"/>
              <a:sym typeface="Montserrat"/>
            </a:endParaRPr>
          </a:p>
          <a:p>
            <a:pPr indent="0" lvl="0" marL="0" rtl="0" algn="l">
              <a:lnSpc>
                <a:spcPct val="105000"/>
              </a:lnSpc>
              <a:spcBef>
                <a:spcPts val="1200"/>
              </a:spcBef>
              <a:spcAft>
                <a:spcPts val="1200"/>
              </a:spcAft>
              <a:buSzPts val="770"/>
              <a:buNone/>
            </a:pPr>
            <a:r>
              <a:t/>
            </a:r>
            <a:endParaRPr sz="1010"/>
          </a:p>
        </p:txBody>
      </p:sp>
      <p:pic>
        <p:nvPicPr>
          <p:cNvPr id="291" name="Google Shape;291;p33" title="Recording 2024-06-24 170709.mp4">
            <a:hlinkClick r:id="rId3"/>
          </p:cNvPr>
          <p:cNvPicPr preferRelativeResize="0"/>
          <p:nvPr/>
        </p:nvPicPr>
        <p:blipFill>
          <a:blip r:embed="rId4">
            <a:alphaModFix/>
          </a:blip>
          <a:stretch>
            <a:fillRect/>
          </a:stretch>
        </p:blipFill>
        <p:spPr>
          <a:xfrm>
            <a:off x="1435575" y="1655900"/>
            <a:ext cx="6762752" cy="3317175"/>
          </a:xfrm>
          <a:prstGeom prst="rect">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idx="1" type="body"/>
          </p:nvPr>
        </p:nvSpPr>
        <p:spPr>
          <a:xfrm>
            <a:off x="1052550" y="1791150"/>
            <a:ext cx="7038900" cy="156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GB" sz="8200">
                <a:latin typeface="Montserrat"/>
                <a:ea typeface="Montserrat"/>
                <a:cs typeface="Montserrat"/>
                <a:sym typeface="Montserrat"/>
              </a:rPr>
              <a:t>THANK YOU</a:t>
            </a:r>
            <a:endParaRPr b="1" sz="82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sz="2844">
                <a:latin typeface="Montserrat ExtraBold"/>
                <a:ea typeface="Montserrat ExtraBold"/>
                <a:cs typeface="Montserrat ExtraBold"/>
                <a:sym typeface="Montserrat ExtraBold"/>
              </a:rPr>
              <a:t>TIMELINE</a:t>
            </a:r>
            <a:endParaRPr sz="2844">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a:p>
        </p:txBody>
      </p:sp>
      <p:sp>
        <p:nvSpPr>
          <p:cNvPr id="151" name="Google Shape;151;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0000" lnSpcReduction="10000"/>
          </a:bodyPr>
          <a:lstStyle/>
          <a:p>
            <a:pPr indent="-325164" lvl="0" marL="457200" rtl="0" algn="l">
              <a:spcBef>
                <a:spcPts val="0"/>
              </a:spcBef>
              <a:spcAft>
                <a:spcPts val="0"/>
              </a:spcAft>
              <a:buSzPct val="100000"/>
              <a:buFont typeface="Montserrat Medium"/>
              <a:buChar char="❖"/>
            </a:pPr>
            <a:r>
              <a:rPr b="1" lang="en-GB" sz="2172">
                <a:latin typeface="Montserrat"/>
                <a:ea typeface="Montserrat"/>
                <a:cs typeface="Montserrat"/>
                <a:sym typeface="Montserrat"/>
              </a:rPr>
              <a:t>1st Week</a:t>
            </a:r>
            <a:r>
              <a:rPr lang="en-GB" sz="2172">
                <a:latin typeface="Montserrat Medium"/>
                <a:ea typeface="Montserrat Medium"/>
                <a:cs typeface="Montserrat Medium"/>
                <a:sym typeface="Montserrat Medium"/>
              </a:rPr>
              <a:t> - Basics of robot kinematics , Mechanism &amp; Mobility , Kinematic models</a:t>
            </a:r>
            <a:endParaRPr sz="2172">
              <a:latin typeface="Montserrat Medium"/>
              <a:ea typeface="Montserrat Medium"/>
              <a:cs typeface="Montserrat Medium"/>
              <a:sym typeface="Montserrat Medium"/>
            </a:endParaRPr>
          </a:p>
          <a:p>
            <a:pPr indent="-325164" lvl="0" marL="457200" rtl="0" algn="l">
              <a:spcBef>
                <a:spcPts val="0"/>
              </a:spcBef>
              <a:spcAft>
                <a:spcPts val="0"/>
              </a:spcAft>
              <a:buSzPct val="100000"/>
              <a:buFont typeface="Montserrat Medium"/>
              <a:buChar char="❖"/>
            </a:pPr>
            <a:r>
              <a:rPr b="1" lang="en-GB" sz="2172">
                <a:latin typeface="Montserrat"/>
                <a:ea typeface="Montserrat"/>
                <a:cs typeface="Montserrat"/>
                <a:sym typeface="Montserrat"/>
              </a:rPr>
              <a:t>2nd Week</a:t>
            </a:r>
            <a:r>
              <a:rPr lang="en-GB" sz="2172">
                <a:latin typeface="Montserrat Medium"/>
                <a:ea typeface="Montserrat Medium"/>
                <a:cs typeface="Montserrat Medium"/>
                <a:sym typeface="Montserrat Medium"/>
              </a:rPr>
              <a:t> - Drone Bootcamp</a:t>
            </a:r>
            <a:endParaRPr sz="2172">
              <a:latin typeface="Montserrat Medium"/>
              <a:ea typeface="Montserrat Medium"/>
              <a:cs typeface="Montserrat Medium"/>
              <a:sym typeface="Montserrat Medium"/>
            </a:endParaRPr>
          </a:p>
          <a:p>
            <a:pPr indent="-325164" lvl="0" marL="457200" rtl="0" algn="l">
              <a:spcBef>
                <a:spcPts val="0"/>
              </a:spcBef>
              <a:spcAft>
                <a:spcPts val="0"/>
              </a:spcAft>
              <a:buSzPct val="100000"/>
              <a:buFont typeface="Montserrat Medium"/>
              <a:buChar char="❖"/>
            </a:pPr>
            <a:r>
              <a:rPr b="1" lang="en-GB" sz="2172">
                <a:latin typeface="Montserrat"/>
                <a:ea typeface="Montserrat"/>
                <a:cs typeface="Montserrat"/>
                <a:sym typeface="Montserrat"/>
              </a:rPr>
              <a:t>3rd Week</a:t>
            </a:r>
            <a:r>
              <a:rPr lang="en-GB" sz="2172">
                <a:latin typeface="Montserrat Medium"/>
                <a:ea typeface="Montserrat Medium"/>
                <a:cs typeface="Montserrat Medium"/>
                <a:sym typeface="Montserrat Medium"/>
              </a:rPr>
              <a:t> - Aruco Marker Generation , Detection , Camera            Calibration</a:t>
            </a:r>
            <a:endParaRPr sz="2172">
              <a:latin typeface="Montserrat Medium"/>
              <a:ea typeface="Montserrat Medium"/>
              <a:cs typeface="Montserrat Medium"/>
              <a:sym typeface="Montserrat Medium"/>
            </a:endParaRPr>
          </a:p>
          <a:p>
            <a:pPr indent="-325164" lvl="0" marL="457200" rtl="0" algn="l">
              <a:spcBef>
                <a:spcPts val="0"/>
              </a:spcBef>
              <a:spcAft>
                <a:spcPts val="0"/>
              </a:spcAft>
              <a:buSzPct val="100000"/>
              <a:buFont typeface="Montserrat Medium"/>
              <a:buChar char="❖"/>
            </a:pPr>
            <a:r>
              <a:rPr b="1" lang="en-GB" sz="2172">
                <a:latin typeface="Montserrat"/>
                <a:ea typeface="Montserrat"/>
                <a:cs typeface="Montserrat"/>
                <a:sym typeface="Montserrat"/>
              </a:rPr>
              <a:t>4th Week</a:t>
            </a:r>
            <a:r>
              <a:rPr lang="en-GB" sz="2172">
                <a:latin typeface="Montserrat Medium"/>
                <a:ea typeface="Montserrat Medium"/>
                <a:cs typeface="Montserrat Medium"/>
                <a:sym typeface="Montserrat Medium"/>
              </a:rPr>
              <a:t> - Learning about Ubuntu 20.04 , Ros Noetic 7.0 , Gazebo</a:t>
            </a:r>
            <a:endParaRPr sz="2172">
              <a:latin typeface="Montserrat Medium"/>
              <a:ea typeface="Montserrat Medium"/>
              <a:cs typeface="Montserrat Medium"/>
              <a:sym typeface="Montserrat Medium"/>
            </a:endParaRPr>
          </a:p>
          <a:p>
            <a:pPr indent="-325164" lvl="0" marL="457200" rtl="0" algn="l">
              <a:spcBef>
                <a:spcPts val="0"/>
              </a:spcBef>
              <a:spcAft>
                <a:spcPts val="0"/>
              </a:spcAft>
              <a:buSzPct val="100000"/>
              <a:buFont typeface="Montserrat Medium"/>
              <a:buChar char="❖"/>
            </a:pPr>
            <a:r>
              <a:rPr b="1" lang="en-GB" sz="2172">
                <a:latin typeface="Montserrat"/>
                <a:ea typeface="Montserrat"/>
                <a:cs typeface="Montserrat"/>
                <a:sym typeface="Montserrat"/>
              </a:rPr>
              <a:t>5th Week</a:t>
            </a:r>
            <a:r>
              <a:rPr lang="en-GB" sz="2172">
                <a:latin typeface="Montserrat Medium"/>
                <a:ea typeface="Montserrat Medium"/>
                <a:cs typeface="Montserrat Medium"/>
                <a:sym typeface="Montserrat Medium"/>
              </a:rPr>
              <a:t> - IBVS Stimulation on Husky Vehicle , Teleoperation in Gazebo </a:t>
            </a:r>
            <a:endParaRPr sz="2172">
              <a:latin typeface="Montserrat Medium"/>
              <a:ea typeface="Montserrat Medium"/>
              <a:cs typeface="Montserrat Medium"/>
              <a:sym typeface="Montserrat Medium"/>
            </a:endParaRPr>
          </a:p>
          <a:p>
            <a:pPr indent="-325164" lvl="0" marL="457200" rtl="0" algn="l">
              <a:spcBef>
                <a:spcPts val="0"/>
              </a:spcBef>
              <a:spcAft>
                <a:spcPts val="0"/>
              </a:spcAft>
              <a:buSzPct val="100000"/>
              <a:buFont typeface="Montserrat Medium"/>
              <a:buChar char="❖"/>
            </a:pPr>
            <a:r>
              <a:rPr b="1" lang="en-GB" sz="2172">
                <a:latin typeface="Montserrat"/>
                <a:ea typeface="Montserrat"/>
                <a:cs typeface="Montserrat"/>
                <a:sym typeface="Montserrat"/>
              </a:rPr>
              <a:t>6th week</a:t>
            </a:r>
            <a:r>
              <a:rPr lang="en-GB" sz="2172">
                <a:latin typeface="Montserrat Medium"/>
                <a:ea typeface="Montserrat Medium"/>
                <a:cs typeface="Montserrat Medium"/>
                <a:sym typeface="Montserrat Medium"/>
              </a:rPr>
              <a:t> - Report and Presentation making </a:t>
            </a:r>
            <a:endParaRPr sz="2172">
              <a:latin typeface="Montserrat Medium"/>
              <a:ea typeface="Montserrat Medium"/>
              <a:cs typeface="Montserrat Medium"/>
              <a:sym typeface="Montserrat Medium"/>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t>PROBLEM STATEMENT</a:t>
            </a:r>
            <a:endParaRPr b="1"/>
          </a:p>
        </p:txBody>
      </p:sp>
      <p:sp>
        <p:nvSpPr>
          <p:cNvPr id="157" name="Google Shape;157;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GB" sz="952">
                <a:latin typeface="Montserrat"/>
                <a:ea typeface="Montserrat"/>
                <a:cs typeface="Montserrat"/>
                <a:sym typeface="Montserrat"/>
              </a:rPr>
              <a:t>1. Image-Based Visual Servoing Implementation - </a:t>
            </a:r>
            <a:r>
              <a:rPr lang="en-GB" sz="952">
                <a:latin typeface="Montserrat"/>
                <a:ea typeface="Montserrat"/>
                <a:cs typeface="Montserrat"/>
                <a:sym typeface="Montserrat"/>
              </a:rPr>
              <a:t>Implement an image-based visual servoing (IBVS)</a:t>
            </a:r>
            <a:r>
              <a:rPr b="1" lang="en-GB" sz="952">
                <a:latin typeface="Montserrat"/>
                <a:ea typeface="Montserrat"/>
                <a:cs typeface="Montserrat"/>
                <a:sym typeface="Montserrat"/>
              </a:rPr>
              <a:t> </a:t>
            </a:r>
            <a:r>
              <a:rPr lang="en-GB" sz="952">
                <a:latin typeface="Montserrat"/>
                <a:ea typeface="Montserrat"/>
                <a:cs typeface="Montserrat"/>
                <a:sym typeface="Montserrat"/>
              </a:rPr>
              <a:t>system to control the UAV and manipulator based on visual feedback.</a:t>
            </a:r>
            <a:endParaRPr sz="952">
              <a:latin typeface="Montserrat"/>
              <a:ea typeface="Montserrat"/>
              <a:cs typeface="Montserrat"/>
              <a:sym typeface="Montserrat"/>
            </a:endParaRPr>
          </a:p>
          <a:p>
            <a:pPr indent="0" lvl="0" marL="0" rtl="0" algn="l">
              <a:lnSpc>
                <a:spcPct val="95000"/>
              </a:lnSpc>
              <a:spcBef>
                <a:spcPts val="0"/>
              </a:spcBef>
              <a:spcAft>
                <a:spcPts val="0"/>
              </a:spcAft>
              <a:buSzPts val="852"/>
              <a:buNone/>
            </a:pPr>
            <a:r>
              <a:t/>
            </a:r>
            <a:endParaRPr sz="952">
              <a:latin typeface="Montserrat"/>
              <a:ea typeface="Montserrat"/>
              <a:cs typeface="Montserrat"/>
              <a:sym typeface="Montserrat"/>
            </a:endParaRPr>
          </a:p>
          <a:p>
            <a:pPr indent="0" lvl="0" marL="0" rtl="0" algn="l">
              <a:lnSpc>
                <a:spcPct val="95000"/>
              </a:lnSpc>
              <a:spcBef>
                <a:spcPts val="0"/>
              </a:spcBef>
              <a:spcAft>
                <a:spcPts val="0"/>
              </a:spcAft>
              <a:buSzPts val="852"/>
              <a:buNone/>
            </a:pPr>
            <a:r>
              <a:rPr lang="en-GB" sz="952" u="sng">
                <a:latin typeface="Montserrat"/>
                <a:ea typeface="Montserrat"/>
                <a:cs typeface="Montserrat"/>
                <a:sym typeface="Montserrat"/>
              </a:rPr>
              <a:t>Steps to Do It:</a:t>
            </a:r>
            <a:endParaRPr sz="952" u="sng">
              <a:latin typeface="Montserrat"/>
              <a:ea typeface="Montserrat"/>
              <a:cs typeface="Montserrat"/>
              <a:sym typeface="Montserrat"/>
            </a:endParaRPr>
          </a:p>
          <a:p>
            <a:pPr indent="0" lvl="0" marL="0" rtl="0" algn="l">
              <a:lnSpc>
                <a:spcPct val="95000"/>
              </a:lnSpc>
              <a:spcBef>
                <a:spcPts val="0"/>
              </a:spcBef>
              <a:spcAft>
                <a:spcPts val="0"/>
              </a:spcAft>
              <a:buSzPts val="852"/>
              <a:buNone/>
            </a:pPr>
            <a:r>
              <a:t/>
            </a:r>
            <a:endParaRPr sz="952" u="sng">
              <a:latin typeface="Montserrat"/>
              <a:ea typeface="Montserrat"/>
              <a:cs typeface="Montserrat"/>
              <a:sym typeface="Montserrat"/>
            </a:endParaRPr>
          </a:p>
          <a:p>
            <a:pPr indent="-289083" lvl="0" marL="457200" rtl="0" algn="l">
              <a:lnSpc>
                <a:spcPct val="95000"/>
              </a:lnSpc>
              <a:spcBef>
                <a:spcPts val="0"/>
              </a:spcBef>
              <a:spcAft>
                <a:spcPts val="0"/>
              </a:spcAft>
              <a:buSzPts val="952"/>
              <a:buFont typeface="Montserrat"/>
              <a:buChar char="➔"/>
            </a:pPr>
            <a:r>
              <a:rPr lang="en-GB" sz="952">
                <a:latin typeface="Montserrat"/>
                <a:ea typeface="Montserrat"/>
                <a:cs typeface="Montserrat"/>
                <a:sym typeface="Montserrat"/>
              </a:rPr>
              <a:t>Set up a monocular camera and calibrate .</a:t>
            </a:r>
            <a:endParaRPr sz="952">
              <a:latin typeface="Montserrat"/>
              <a:ea typeface="Montserrat"/>
              <a:cs typeface="Montserrat"/>
              <a:sym typeface="Montserrat"/>
            </a:endParaRPr>
          </a:p>
          <a:p>
            <a:pPr indent="-289083" lvl="0" marL="457200" rtl="0" algn="l">
              <a:lnSpc>
                <a:spcPct val="95000"/>
              </a:lnSpc>
              <a:spcBef>
                <a:spcPts val="0"/>
              </a:spcBef>
              <a:spcAft>
                <a:spcPts val="0"/>
              </a:spcAft>
              <a:buSzPts val="952"/>
              <a:buFont typeface="Montserrat"/>
              <a:buChar char="➔"/>
            </a:pPr>
            <a:r>
              <a:rPr lang="en-GB" sz="952">
                <a:latin typeface="Montserrat"/>
                <a:ea typeface="Montserrat"/>
                <a:cs typeface="Montserrat"/>
                <a:sym typeface="Montserrat"/>
              </a:rPr>
              <a:t>Develop algorithms to extract visual features from the camera feed. </a:t>
            </a:r>
            <a:endParaRPr sz="952">
              <a:latin typeface="Montserrat"/>
              <a:ea typeface="Montserrat"/>
              <a:cs typeface="Montserrat"/>
              <a:sym typeface="Montserrat"/>
            </a:endParaRPr>
          </a:p>
          <a:p>
            <a:pPr indent="-289083" lvl="0" marL="457200" rtl="0" algn="l">
              <a:lnSpc>
                <a:spcPct val="95000"/>
              </a:lnSpc>
              <a:spcBef>
                <a:spcPts val="0"/>
              </a:spcBef>
              <a:spcAft>
                <a:spcPts val="0"/>
              </a:spcAft>
              <a:buSzPts val="952"/>
              <a:buFont typeface="Montserrat"/>
              <a:buChar char="➔"/>
            </a:pPr>
            <a:r>
              <a:rPr lang="en-GB" sz="952">
                <a:latin typeface="Montserrat"/>
                <a:ea typeface="Montserrat"/>
                <a:cs typeface="Montserrat"/>
                <a:sym typeface="Montserrat"/>
              </a:rPr>
              <a:t>Design the 1BVS controller to adjust UAV and manipulator movements based on visual feedback.</a:t>
            </a:r>
            <a:endParaRPr sz="952">
              <a:latin typeface="Montserrat"/>
              <a:ea typeface="Montserrat"/>
              <a:cs typeface="Montserrat"/>
              <a:sym typeface="Montserrat"/>
            </a:endParaRPr>
          </a:p>
          <a:p>
            <a:pPr indent="0" lvl="0" marL="457200" rtl="0" algn="l">
              <a:lnSpc>
                <a:spcPct val="95000"/>
              </a:lnSpc>
              <a:spcBef>
                <a:spcPts val="0"/>
              </a:spcBef>
              <a:spcAft>
                <a:spcPts val="0"/>
              </a:spcAft>
              <a:buSzPts val="852"/>
              <a:buNone/>
            </a:pPr>
            <a:r>
              <a:t/>
            </a:r>
            <a:endParaRPr sz="952">
              <a:latin typeface="Montserrat"/>
              <a:ea typeface="Montserrat"/>
              <a:cs typeface="Montserrat"/>
              <a:sym typeface="Montserrat"/>
            </a:endParaRPr>
          </a:p>
          <a:p>
            <a:pPr indent="0" lvl="0" marL="0" rtl="0" algn="l">
              <a:lnSpc>
                <a:spcPct val="95000"/>
              </a:lnSpc>
              <a:spcBef>
                <a:spcPts val="0"/>
              </a:spcBef>
              <a:spcAft>
                <a:spcPts val="0"/>
              </a:spcAft>
              <a:buSzPts val="852"/>
              <a:buNone/>
            </a:pPr>
            <a:r>
              <a:rPr b="1" lang="en-GB" sz="952">
                <a:latin typeface="Montserrat"/>
                <a:ea typeface="Montserrat"/>
                <a:cs typeface="Montserrat"/>
                <a:sym typeface="Montserrat"/>
              </a:rPr>
              <a:t>2. Creation of an Animation Video &amp; System Simulations</a:t>
            </a:r>
            <a:r>
              <a:rPr lang="en-GB" sz="952">
                <a:latin typeface="Montserrat"/>
                <a:ea typeface="Montserrat"/>
                <a:cs typeface="Montserrat"/>
                <a:sym typeface="Montserrat"/>
              </a:rPr>
              <a:t>.</a:t>
            </a:r>
            <a:endParaRPr sz="952">
              <a:latin typeface="Montserrat"/>
              <a:ea typeface="Montserrat"/>
              <a:cs typeface="Montserrat"/>
              <a:sym typeface="Montserrat"/>
            </a:endParaRPr>
          </a:p>
          <a:p>
            <a:pPr indent="0" lvl="0" marL="0" rtl="0" algn="l">
              <a:lnSpc>
                <a:spcPct val="95000"/>
              </a:lnSpc>
              <a:spcBef>
                <a:spcPts val="0"/>
              </a:spcBef>
              <a:spcAft>
                <a:spcPts val="0"/>
              </a:spcAft>
              <a:buSzPts val="852"/>
              <a:buNone/>
            </a:pPr>
            <a:r>
              <a:rPr lang="en-GB" sz="952">
                <a:latin typeface="Montserrat"/>
                <a:ea typeface="Montserrat"/>
                <a:cs typeface="Montserrat"/>
                <a:sym typeface="Montserrat"/>
              </a:rPr>
              <a:t>Animation: Create an animation video to visually demonstrate the system's operation.</a:t>
            </a:r>
            <a:endParaRPr sz="952">
              <a:latin typeface="Montserrat"/>
              <a:ea typeface="Montserrat"/>
              <a:cs typeface="Montserrat"/>
              <a:sym typeface="Montserrat"/>
            </a:endParaRPr>
          </a:p>
          <a:p>
            <a:pPr indent="0" lvl="0" marL="0" rtl="0" algn="l">
              <a:lnSpc>
                <a:spcPct val="95000"/>
              </a:lnSpc>
              <a:spcBef>
                <a:spcPts val="0"/>
              </a:spcBef>
              <a:spcAft>
                <a:spcPts val="0"/>
              </a:spcAft>
              <a:buSzPts val="852"/>
              <a:buNone/>
            </a:pPr>
            <a:r>
              <a:t/>
            </a:r>
            <a:endParaRPr sz="952">
              <a:latin typeface="Montserrat"/>
              <a:ea typeface="Montserrat"/>
              <a:cs typeface="Montserrat"/>
              <a:sym typeface="Montserrat"/>
            </a:endParaRPr>
          </a:p>
          <a:p>
            <a:pPr indent="0" lvl="0" marL="0" rtl="0" algn="l">
              <a:lnSpc>
                <a:spcPct val="95000"/>
              </a:lnSpc>
              <a:spcBef>
                <a:spcPts val="0"/>
              </a:spcBef>
              <a:spcAft>
                <a:spcPts val="0"/>
              </a:spcAft>
              <a:buSzPts val="852"/>
              <a:buNone/>
            </a:pPr>
            <a:r>
              <a:rPr lang="en-GB" sz="952" u="sng">
                <a:latin typeface="Montserrat"/>
                <a:ea typeface="Montserrat"/>
                <a:cs typeface="Montserrat"/>
                <a:sym typeface="Montserrat"/>
              </a:rPr>
              <a:t>Steps to Do lt</a:t>
            </a:r>
            <a:r>
              <a:rPr lang="en-GB" sz="952">
                <a:latin typeface="Montserrat"/>
                <a:ea typeface="Montserrat"/>
                <a:cs typeface="Montserrat"/>
                <a:sym typeface="Montserrat"/>
              </a:rPr>
              <a:t>:</a:t>
            </a:r>
            <a:endParaRPr sz="952">
              <a:latin typeface="Montserrat"/>
              <a:ea typeface="Montserrat"/>
              <a:cs typeface="Montserrat"/>
              <a:sym typeface="Montserrat"/>
            </a:endParaRPr>
          </a:p>
          <a:p>
            <a:pPr indent="-289083" lvl="0" marL="457200" rtl="0" algn="l">
              <a:lnSpc>
                <a:spcPct val="95000"/>
              </a:lnSpc>
              <a:spcBef>
                <a:spcPts val="0"/>
              </a:spcBef>
              <a:spcAft>
                <a:spcPts val="0"/>
              </a:spcAft>
              <a:buSzPts val="952"/>
              <a:buFont typeface="Montserrat"/>
              <a:buChar char="➔"/>
            </a:pPr>
            <a:r>
              <a:rPr lang="en-GB" sz="952">
                <a:latin typeface="Montserrat"/>
                <a:ea typeface="Montserrat"/>
                <a:cs typeface="Montserrat"/>
                <a:sym typeface="Montserrat"/>
              </a:rPr>
              <a:t>Use software like Gazebo to create 3D models of the UAV and manipulator.</a:t>
            </a:r>
            <a:endParaRPr sz="952">
              <a:latin typeface="Montserrat"/>
              <a:ea typeface="Montserrat"/>
              <a:cs typeface="Montserrat"/>
              <a:sym typeface="Montserrat"/>
            </a:endParaRPr>
          </a:p>
          <a:p>
            <a:pPr indent="0" lvl="0" marL="0" rtl="0" algn="l">
              <a:lnSpc>
                <a:spcPct val="95000"/>
              </a:lnSpc>
              <a:spcBef>
                <a:spcPts val="0"/>
              </a:spcBef>
              <a:spcAft>
                <a:spcPts val="0"/>
              </a:spcAft>
              <a:buSzPts val="852"/>
              <a:buNone/>
            </a:pPr>
            <a:r>
              <a:t/>
            </a:r>
            <a:endParaRPr sz="952">
              <a:latin typeface="Montserrat"/>
              <a:ea typeface="Montserrat"/>
              <a:cs typeface="Montserrat"/>
              <a:sym typeface="Montserrat"/>
            </a:endParaRPr>
          </a:p>
          <a:p>
            <a:pPr indent="0" lvl="0" marL="0" rtl="0" algn="l">
              <a:lnSpc>
                <a:spcPct val="95000"/>
              </a:lnSpc>
              <a:spcBef>
                <a:spcPts val="0"/>
              </a:spcBef>
              <a:spcAft>
                <a:spcPts val="0"/>
              </a:spcAft>
              <a:buSzPts val="852"/>
              <a:buNone/>
            </a:pPr>
            <a:r>
              <a:rPr lang="en-GB" sz="952" u="sng">
                <a:latin typeface="Montserrat"/>
                <a:ea typeface="Montserrat"/>
                <a:cs typeface="Montserrat"/>
                <a:sym typeface="Montserrat"/>
              </a:rPr>
              <a:t>Steps to Do It:</a:t>
            </a:r>
            <a:endParaRPr sz="952" u="sng">
              <a:latin typeface="Montserrat"/>
              <a:ea typeface="Montserrat"/>
              <a:cs typeface="Montserrat"/>
              <a:sym typeface="Montserrat"/>
            </a:endParaRPr>
          </a:p>
          <a:p>
            <a:pPr indent="0" lvl="0" marL="0" rtl="0" algn="l">
              <a:lnSpc>
                <a:spcPct val="95000"/>
              </a:lnSpc>
              <a:spcBef>
                <a:spcPts val="0"/>
              </a:spcBef>
              <a:spcAft>
                <a:spcPts val="0"/>
              </a:spcAft>
              <a:buSzPts val="852"/>
              <a:buNone/>
            </a:pPr>
            <a:r>
              <a:t/>
            </a:r>
            <a:endParaRPr sz="952">
              <a:latin typeface="Montserrat"/>
              <a:ea typeface="Montserrat"/>
              <a:cs typeface="Montserrat"/>
              <a:sym typeface="Montserrat"/>
            </a:endParaRPr>
          </a:p>
          <a:p>
            <a:pPr indent="-289083" lvl="0" marL="457200" rtl="0" algn="l">
              <a:lnSpc>
                <a:spcPct val="95000"/>
              </a:lnSpc>
              <a:spcBef>
                <a:spcPts val="0"/>
              </a:spcBef>
              <a:spcAft>
                <a:spcPts val="0"/>
              </a:spcAft>
              <a:buSzPts val="952"/>
              <a:buFont typeface="Montserrat"/>
              <a:buChar char="➔"/>
            </a:pPr>
            <a:r>
              <a:rPr lang="en-GB" sz="952">
                <a:latin typeface="Montserrat"/>
                <a:ea typeface="Montserrat"/>
                <a:cs typeface="Montserrat"/>
                <a:sym typeface="Montserrat"/>
              </a:rPr>
              <a:t>Use simulation tools like Gazebo.</a:t>
            </a:r>
            <a:endParaRPr sz="952">
              <a:latin typeface="Montserrat"/>
              <a:ea typeface="Montserrat"/>
              <a:cs typeface="Montserrat"/>
              <a:sym typeface="Montserrat"/>
            </a:endParaRPr>
          </a:p>
          <a:p>
            <a:pPr indent="-289083" lvl="0" marL="457200" rtl="0" algn="l">
              <a:lnSpc>
                <a:spcPct val="95000"/>
              </a:lnSpc>
              <a:spcBef>
                <a:spcPts val="0"/>
              </a:spcBef>
              <a:spcAft>
                <a:spcPts val="0"/>
              </a:spcAft>
              <a:buSzPts val="952"/>
              <a:buFont typeface="Montserrat"/>
              <a:buChar char="➔"/>
            </a:pPr>
            <a:r>
              <a:rPr lang="en-GB" sz="952">
                <a:latin typeface="Montserrat"/>
                <a:ea typeface="Montserrat"/>
                <a:cs typeface="Montserrat"/>
                <a:sym typeface="Montserrat"/>
              </a:rPr>
              <a:t>Integrate the kinematic, dynamic, and visual servoing models into the simulation environment.</a:t>
            </a:r>
            <a:endParaRPr sz="952">
              <a:latin typeface="Montserrat"/>
              <a:ea typeface="Montserrat"/>
              <a:cs typeface="Montserrat"/>
              <a:sym typeface="Montserrat"/>
            </a:endParaRPr>
          </a:p>
          <a:p>
            <a:pPr indent="-289083" lvl="0" marL="457200" rtl="0" algn="l">
              <a:lnSpc>
                <a:spcPct val="95000"/>
              </a:lnSpc>
              <a:spcBef>
                <a:spcPts val="0"/>
              </a:spcBef>
              <a:spcAft>
                <a:spcPts val="0"/>
              </a:spcAft>
              <a:buSzPts val="952"/>
              <a:buFont typeface="Montserrat"/>
              <a:buChar char="➔"/>
            </a:pPr>
            <a:r>
              <a:rPr lang="en-GB" sz="952">
                <a:latin typeface="Montserrat"/>
                <a:ea typeface="Montserrat"/>
                <a:cs typeface="Montserrat"/>
                <a:sym typeface="Montserrat"/>
              </a:rPr>
              <a:t>Run simulations with various scenarios to test stability, accuracy, and robustness.</a:t>
            </a:r>
            <a:endParaRPr sz="1107">
              <a:latin typeface="Montserrat"/>
              <a:ea typeface="Montserrat"/>
              <a:cs typeface="Montserrat"/>
              <a:sym typeface="Montserrat"/>
            </a:endParaRPr>
          </a:p>
        </p:txBody>
      </p:sp>
      <p:pic>
        <p:nvPicPr>
          <p:cNvPr id="158" name="Google Shape;158;p16"/>
          <p:cNvPicPr preferRelativeResize="0"/>
          <p:nvPr/>
        </p:nvPicPr>
        <p:blipFill>
          <a:blip r:embed="rId3">
            <a:alphaModFix/>
          </a:blip>
          <a:stretch>
            <a:fillRect/>
          </a:stretch>
        </p:blipFill>
        <p:spPr>
          <a:xfrm>
            <a:off x="6232800" y="2232300"/>
            <a:ext cx="2911200" cy="291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ROBOT KINEMATICS </a:t>
            </a:r>
            <a:endParaRPr b="1"/>
          </a:p>
        </p:txBody>
      </p:sp>
      <p:sp>
        <p:nvSpPr>
          <p:cNvPr id="164" name="Google Shape;164;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Medium"/>
              <a:buChar char="●"/>
            </a:pPr>
            <a:r>
              <a:rPr lang="en-GB" sz="1400">
                <a:latin typeface="Montserrat Medium"/>
                <a:ea typeface="Montserrat Medium"/>
                <a:cs typeface="Montserrat Medium"/>
                <a:sym typeface="Montserrat Medium"/>
              </a:rPr>
              <a:t>Robot kinematics involves the study of the motion of robotic systems without considering the forces that cause this motion. It primarily focuses on the positions, velocities, and accelerations of the robot's parts.</a:t>
            </a:r>
            <a:endParaRPr sz="1400">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b="1" lang="en-GB" sz="1400">
                <a:latin typeface="Montserrat"/>
                <a:ea typeface="Montserrat"/>
                <a:cs typeface="Montserrat"/>
                <a:sym typeface="Montserrat"/>
              </a:rPr>
              <a:t>Types of Kinematics</a:t>
            </a:r>
            <a:r>
              <a:rPr lang="en-GB" sz="1400">
                <a:latin typeface="Montserrat Medium"/>
                <a:ea typeface="Montserrat Medium"/>
                <a:cs typeface="Montserrat Medium"/>
                <a:sym typeface="Montserrat Medium"/>
              </a:rPr>
              <a:t> - </a:t>
            </a:r>
            <a:endParaRPr sz="1400">
              <a:latin typeface="Montserrat Medium"/>
              <a:ea typeface="Montserrat Medium"/>
              <a:cs typeface="Montserrat Medium"/>
              <a:sym typeface="Montserrat Medium"/>
            </a:endParaRPr>
          </a:p>
          <a:p>
            <a:pPr indent="0" lvl="0" marL="457200" rtl="0" algn="just">
              <a:lnSpc>
                <a:spcPct val="100000"/>
              </a:lnSpc>
              <a:spcBef>
                <a:spcPts val="1200"/>
              </a:spcBef>
              <a:spcAft>
                <a:spcPts val="0"/>
              </a:spcAft>
              <a:buNone/>
            </a:pPr>
            <a:r>
              <a:rPr b="1" lang="en-GB" sz="1400">
                <a:latin typeface="Montserrat"/>
                <a:ea typeface="Montserrat"/>
                <a:cs typeface="Montserrat"/>
                <a:sym typeface="Montserrat"/>
              </a:rPr>
              <a:t>1. Forward kinematics -</a:t>
            </a:r>
            <a:endParaRPr b="1" sz="1400">
              <a:latin typeface="Montserrat"/>
              <a:ea typeface="Montserrat"/>
              <a:cs typeface="Montserrat"/>
              <a:sym typeface="Montserrat"/>
            </a:endParaRPr>
          </a:p>
          <a:p>
            <a:pPr indent="0" lvl="0" marL="457200" rtl="0" algn="just">
              <a:lnSpc>
                <a:spcPct val="100000"/>
              </a:lnSpc>
              <a:spcBef>
                <a:spcPts val="0"/>
              </a:spcBef>
              <a:spcAft>
                <a:spcPts val="0"/>
              </a:spcAft>
              <a:buNone/>
            </a:pPr>
            <a:r>
              <a:rPr lang="en-GB" sz="1400">
                <a:latin typeface="Montserrat Medium"/>
                <a:ea typeface="Montserrat Medium"/>
                <a:cs typeface="Montserrat Medium"/>
                <a:sym typeface="Montserrat Medium"/>
              </a:rPr>
              <a:t>Forward kinematics is the process of determining the position and orientation of the robot's end-effector  given the joint parameters.</a:t>
            </a:r>
            <a:endParaRPr sz="1400">
              <a:latin typeface="Montserrat Medium"/>
              <a:ea typeface="Montserrat Medium"/>
              <a:cs typeface="Montserrat Medium"/>
              <a:sym typeface="Montserrat Medium"/>
            </a:endParaRPr>
          </a:p>
          <a:p>
            <a:pPr indent="0" lvl="0" marL="457200" rtl="0" algn="just">
              <a:lnSpc>
                <a:spcPct val="100000"/>
              </a:lnSpc>
              <a:spcBef>
                <a:spcPts val="0"/>
              </a:spcBef>
              <a:spcAft>
                <a:spcPts val="0"/>
              </a:spcAft>
              <a:buNone/>
            </a:pPr>
            <a:r>
              <a:t/>
            </a:r>
            <a:endParaRPr sz="1400">
              <a:latin typeface="Montserrat Medium"/>
              <a:ea typeface="Montserrat Medium"/>
              <a:cs typeface="Montserrat Medium"/>
              <a:sym typeface="Montserrat Medium"/>
            </a:endParaRPr>
          </a:p>
          <a:p>
            <a:pPr indent="0" lvl="0" marL="457200" rtl="0" algn="just">
              <a:lnSpc>
                <a:spcPct val="100000"/>
              </a:lnSpc>
              <a:spcBef>
                <a:spcPts val="0"/>
              </a:spcBef>
              <a:spcAft>
                <a:spcPts val="0"/>
              </a:spcAft>
              <a:buNone/>
            </a:pPr>
            <a:r>
              <a:rPr b="1" lang="en-GB" sz="1400">
                <a:latin typeface="Montserrat"/>
                <a:ea typeface="Montserrat"/>
                <a:cs typeface="Montserrat"/>
                <a:sym typeface="Montserrat"/>
              </a:rPr>
              <a:t>2. Inverse Kinematics -</a:t>
            </a:r>
            <a:endParaRPr b="1" sz="1400">
              <a:latin typeface="Montserrat"/>
              <a:ea typeface="Montserrat"/>
              <a:cs typeface="Montserrat"/>
              <a:sym typeface="Montserrat"/>
            </a:endParaRPr>
          </a:p>
          <a:p>
            <a:pPr indent="0" lvl="0" marL="457200" rtl="0" algn="just">
              <a:lnSpc>
                <a:spcPct val="100000"/>
              </a:lnSpc>
              <a:spcBef>
                <a:spcPts val="0"/>
              </a:spcBef>
              <a:spcAft>
                <a:spcPts val="0"/>
              </a:spcAft>
              <a:buNone/>
            </a:pPr>
            <a:r>
              <a:rPr lang="en-GB" sz="1400">
                <a:latin typeface="Montserrat Medium"/>
                <a:ea typeface="Montserrat Medium"/>
                <a:cs typeface="Montserrat Medium"/>
                <a:sym typeface="Montserrat Medium"/>
              </a:rPr>
              <a:t>Inverse kinematics is the process of determining the joint parameters that achieve a desired position and orientation of the end-effector.</a:t>
            </a:r>
            <a:endParaRPr sz="1400">
              <a:latin typeface="Montserrat Medium"/>
              <a:ea typeface="Montserrat Medium"/>
              <a:cs typeface="Montserrat Medium"/>
              <a:sym typeface="Montserrat Medium"/>
            </a:endParaRPr>
          </a:p>
          <a:p>
            <a:pPr indent="0" lvl="0" marL="0" rtl="0" algn="l">
              <a:spcBef>
                <a:spcPts val="0"/>
              </a:spcBef>
              <a:spcAft>
                <a:spcPts val="1200"/>
              </a:spcAft>
              <a:buNone/>
            </a:pPr>
            <a:r>
              <a:t/>
            </a:r>
            <a:endParaRPr sz="1400">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ROBOT KINEMATICS </a:t>
            </a:r>
            <a:endParaRPr/>
          </a:p>
        </p:txBody>
      </p:sp>
      <p:pic>
        <p:nvPicPr>
          <p:cNvPr id="170" name="Google Shape;170;p18"/>
          <p:cNvPicPr preferRelativeResize="0"/>
          <p:nvPr/>
        </p:nvPicPr>
        <p:blipFill>
          <a:blip r:embed="rId3">
            <a:alphaModFix/>
          </a:blip>
          <a:stretch>
            <a:fillRect/>
          </a:stretch>
        </p:blipFill>
        <p:spPr>
          <a:xfrm>
            <a:off x="6461075" y="2084075"/>
            <a:ext cx="2682925" cy="3004900"/>
          </a:xfrm>
          <a:prstGeom prst="rect">
            <a:avLst/>
          </a:prstGeom>
          <a:noFill/>
          <a:ln>
            <a:noFill/>
          </a:ln>
        </p:spPr>
      </p:pic>
      <p:sp>
        <p:nvSpPr>
          <p:cNvPr id="171" name="Google Shape;171;p18"/>
          <p:cNvSpPr txBox="1"/>
          <p:nvPr>
            <p:ph idx="1" type="body"/>
          </p:nvPr>
        </p:nvSpPr>
        <p:spPr>
          <a:xfrm>
            <a:off x="1297500" y="1491350"/>
            <a:ext cx="7038900" cy="29112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b="1" lang="en-GB" sz="5367">
                <a:latin typeface="Montserrat"/>
                <a:ea typeface="Montserrat"/>
                <a:cs typeface="Montserrat"/>
                <a:sym typeface="Montserrat"/>
              </a:rPr>
              <a:t>DH Parameters</a:t>
            </a:r>
            <a:r>
              <a:rPr lang="en-GB" sz="5367">
                <a:latin typeface="Montserrat Medium"/>
                <a:ea typeface="Montserrat Medium"/>
                <a:cs typeface="Montserrat Medium"/>
                <a:sym typeface="Montserrat Medium"/>
              </a:rPr>
              <a:t>: The DH convention is a way to define the relative positions of adjacent links. It uses four parameters:</a:t>
            </a:r>
            <a:endParaRPr sz="5367">
              <a:latin typeface="Montserrat Medium"/>
              <a:ea typeface="Montserrat Medium"/>
              <a:cs typeface="Montserrat Medium"/>
              <a:sym typeface="Montserrat Medium"/>
            </a:endParaRPr>
          </a:p>
          <a:p>
            <a:pPr indent="-313812" lvl="0" marL="457200" rtl="0" algn="l">
              <a:spcBef>
                <a:spcPts val="1200"/>
              </a:spcBef>
              <a:spcAft>
                <a:spcPts val="0"/>
              </a:spcAft>
              <a:buClr>
                <a:schemeClr val="lt1"/>
              </a:buClr>
              <a:buSzPct val="100000"/>
              <a:buFont typeface="Arial"/>
              <a:buChar char="●"/>
            </a:pPr>
            <a:r>
              <a:rPr lang="en-GB" sz="5367">
                <a:latin typeface="Montserrat Medium"/>
                <a:ea typeface="Montserrat Medium"/>
                <a:cs typeface="Montserrat Medium"/>
                <a:sym typeface="Montserrat Medium"/>
              </a:rPr>
              <a:t>θ (theta): Joint angle for revolute joints.</a:t>
            </a:r>
            <a:endParaRPr sz="5367">
              <a:latin typeface="Montserrat Medium"/>
              <a:ea typeface="Montserrat Medium"/>
              <a:cs typeface="Montserrat Medium"/>
              <a:sym typeface="Montserrat Medium"/>
            </a:endParaRPr>
          </a:p>
          <a:p>
            <a:pPr indent="-313812" lvl="0" marL="457200" rtl="0" algn="l">
              <a:spcBef>
                <a:spcPts val="0"/>
              </a:spcBef>
              <a:spcAft>
                <a:spcPts val="0"/>
              </a:spcAft>
              <a:buClr>
                <a:schemeClr val="lt1"/>
              </a:buClr>
              <a:buSzPct val="100000"/>
              <a:buFont typeface="Arial"/>
              <a:buChar char="●"/>
            </a:pPr>
            <a:r>
              <a:rPr lang="en-GB" sz="5367">
                <a:latin typeface="Montserrat Medium"/>
                <a:ea typeface="Montserrat Medium"/>
                <a:cs typeface="Montserrat Medium"/>
                <a:sym typeface="Montserrat Medium"/>
              </a:rPr>
              <a:t>d: Offset along the previous z-axis to the common normal.</a:t>
            </a:r>
            <a:endParaRPr sz="5367">
              <a:latin typeface="Montserrat Medium"/>
              <a:ea typeface="Montserrat Medium"/>
              <a:cs typeface="Montserrat Medium"/>
              <a:sym typeface="Montserrat Medium"/>
            </a:endParaRPr>
          </a:p>
          <a:p>
            <a:pPr indent="-313812" lvl="0" marL="457200" rtl="0" algn="l">
              <a:spcBef>
                <a:spcPts val="0"/>
              </a:spcBef>
              <a:spcAft>
                <a:spcPts val="0"/>
              </a:spcAft>
              <a:buClr>
                <a:schemeClr val="lt1"/>
              </a:buClr>
              <a:buSzPct val="100000"/>
              <a:buFont typeface="Arial"/>
              <a:buChar char="●"/>
            </a:pPr>
            <a:r>
              <a:rPr lang="en-GB" sz="5367">
                <a:latin typeface="Montserrat Medium"/>
                <a:ea typeface="Montserrat Medium"/>
                <a:cs typeface="Montserrat Medium"/>
                <a:sym typeface="Montserrat Medium"/>
              </a:rPr>
              <a:t>a: Length of the common normal (distance between z-axes).</a:t>
            </a:r>
            <a:endParaRPr sz="5367">
              <a:latin typeface="Montserrat Medium"/>
              <a:ea typeface="Montserrat Medium"/>
              <a:cs typeface="Montserrat Medium"/>
              <a:sym typeface="Montserrat Medium"/>
            </a:endParaRPr>
          </a:p>
          <a:p>
            <a:pPr indent="-313812" lvl="0" marL="457200" rtl="0" algn="l">
              <a:spcBef>
                <a:spcPts val="0"/>
              </a:spcBef>
              <a:spcAft>
                <a:spcPts val="0"/>
              </a:spcAft>
              <a:buClr>
                <a:schemeClr val="lt1"/>
              </a:buClr>
              <a:buSzPct val="100000"/>
              <a:buFont typeface="Arial"/>
              <a:buChar char="●"/>
            </a:pPr>
            <a:r>
              <a:rPr lang="en-GB" sz="5367">
                <a:latin typeface="Montserrat Medium"/>
                <a:ea typeface="Montserrat Medium"/>
                <a:cs typeface="Montserrat Medium"/>
                <a:sym typeface="Montserrat Medium"/>
              </a:rPr>
              <a:t>α (alpha): Twist angle between the z-axes.</a:t>
            </a:r>
            <a:endParaRPr sz="5367">
              <a:latin typeface="Montserrat Medium"/>
              <a:ea typeface="Montserrat Medium"/>
              <a:cs typeface="Montserrat Medium"/>
              <a:sym typeface="Montserrat Medium"/>
            </a:endParaRPr>
          </a:p>
          <a:p>
            <a:pPr indent="0" lvl="0" marL="0" rtl="0" algn="l">
              <a:spcBef>
                <a:spcPts val="1200"/>
              </a:spcBef>
              <a:spcAft>
                <a:spcPts val="0"/>
              </a:spcAft>
              <a:buNone/>
            </a:pPr>
            <a:r>
              <a:rPr b="1" lang="en-GB" sz="5367">
                <a:latin typeface="Montserrat"/>
                <a:ea typeface="Montserrat"/>
                <a:cs typeface="Montserrat"/>
                <a:sym typeface="Montserrat"/>
              </a:rPr>
              <a:t>Gruebler's Equation </a:t>
            </a:r>
            <a:r>
              <a:rPr lang="en-GB" sz="5367">
                <a:latin typeface="Montserrat Medium"/>
                <a:ea typeface="Montserrat Medium"/>
                <a:cs typeface="Montserrat Medium"/>
                <a:sym typeface="Montserrat Medium"/>
              </a:rPr>
              <a:t>-  </a:t>
            </a:r>
            <a:endParaRPr sz="5367">
              <a:latin typeface="Montserrat Medium"/>
              <a:ea typeface="Montserrat Medium"/>
              <a:cs typeface="Montserrat Medium"/>
              <a:sym typeface="Montserrat Medium"/>
            </a:endParaRPr>
          </a:p>
          <a:p>
            <a:pPr indent="0" lvl="0" marL="0" rtl="0" algn="l">
              <a:spcBef>
                <a:spcPts val="1200"/>
              </a:spcBef>
              <a:spcAft>
                <a:spcPts val="0"/>
              </a:spcAft>
              <a:buNone/>
            </a:pPr>
            <a:r>
              <a:t/>
            </a:r>
            <a:endParaRPr sz="5367">
              <a:latin typeface="Montserrat Medium"/>
              <a:ea typeface="Montserrat Medium"/>
              <a:cs typeface="Montserrat Medium"/>
              <a:sym typeface="Montserrat Medium"/>
            </a:endParaRPr>
          </a:p>
          <a:p>
            <a:pPr indent="0" lvl="0" marL="0" rtl="0" algn="l">
              <a:spcBef>
                <a:spcPts val="1200"/>
              </a:spcBef>
              <a:spcAft>
                <a:spcPts val="0"/>
              </a:spcAft>
              <a:buNone/>
            </a:pPr>
            <a:r>
              <a:t/>
            </a:r>
            <a:endParaRPr>
              <a:latin typeface="Montserrat Medium"/>
              <a:ea typeface="Montserrat Medium"/>
              <a:cs typeface="Montserrat Medium"/>
              <a:sym typeface="Montserrat Medium"/>
            </a:endParaRPr>
          </a:p>
          <a:p>
            <a:pPr indent="0" lvl="0" marL="0" rtl="0" algn="l">
              <a:spcBef>
                <a:spcPts val="1200"/>
              </a:spcBef>
              <a:spcAft>
                <a:spcPts val="1200"/>
              </a:spcAft>
              <a:buNone/>
            </a:pPr>
            <a:r>
              <a:t/>
            </a:r>
            <a:endParaRPr/>
          </a:p>
        </p:txBody>
      </p:sp>
      <p:pic>
        <p:nvPicPr>
          <p:cNvPr id="172" name="Google Shape;172;p18"/>
          <p:cNvPicPr preferRelativeResize="0"/>
          <p:nvPr/>
        </p:nvPicPr>
        <p:blipFill>
          <a:blip r:embed="rId4">
            <a:alphaModFix/>
          </a:blip>
          <a:stretch>
            <a:fillRect/>
          </a:stretch>
        </p:blipFill>
        <p:spPr>
          <a:xfrm>
            <a:off x="1395400" y="3528425"/>
            <a:ext cx="4548975" cy="12573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ctr">
              <a:spcBef>
                <a:spcPts val="0"/>
              </a:spcBef>
              <a:spcAft>
                <a:spcPts val="0"/>
              </a:spcAft>
              <a:buSzPts val="2400"/>
              <a:buChar char="❏"/>
            </a:pPr>
            <a:r>
              <a:rPr b="1" lang="en-GB"/>
              <a:t>ROBOTIC ARM </a:t>
            </a:r>
            <a:endParaRPr b="1"/>
          </a:p>
        </p:txBody>
      </p:sp>
      <p:pic>
        <p:nvPicPr>
          <p:cNvPr id="178" name="Google Shape;178;p19"/>
          <p:cNvPicPr preferRelativeResize="0"/>
          <p:nvPr/>
        </p:nvPicPr>
        <p:blipFill>
          <a:blip r:embed="rId3">
            <a:alphaModFix/>
          </a:blip>
          <a:stretch>
            <a:fillRect/>
          </a:stretch>
        </p:blipFill>
        <p:spPr>
          <a:xfrm>
            <a:off x="3242076" y="996876"/>
            <a:ext cx="3149750" cy="3149750"/>
          </a:xfrm>
          <a:prstGeom prst="rect">
            <a:avLst/>
          </a:prstGeom>
          <a:noFill/>
          <a:ln>
            <a:noFill/>
          </a:ln>
        </p:spPr>
      </p:pic>
      <p:sp>
        <p:nvSpPr>
          <p:cNvPr id="179" name="Google Shape;179;p19"/>
          <p:cNvSpPr/>
          <p:nvPr/>
        </p:nvSpPr>
        <p:spPr>
          <a:xfrm>
            <a:off x="460200" y="3633350"/>
            <a:ext cx="2419200" cy="11625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GB" sz="1100">
                <a:solidFill>
                  <a:schemeClr val="lt1"/>
                </a:solidFill>
                <a:latin typeface="Montserrat"/>
                <a:ea typeface="Montserrat"/>
                <a:cs typeface="Montserrat"/>
                <a:sym typeface="Montserrat"/>
              </a:rPr>
              <a:t>End - Effector - </a:t>
            </a:r>
            <a:endParaRPr b="1" sz="11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1100">
                <a:solidFill>
                  <a:schemeClr val="lt1"/>
                </a:solidFill>
                <a:latin typeface="Montserrat Medium"/>
                <a:ea typeface="Montserrat Medium"/>
                <a:cs typeface="Montserrat Medium"/>
                <a:sym typeface="Montserrat Medium"/>
              </a:rPr>
              <a:t>The tool or gripper at the end of the arm. This one looks like a robotic gripper used for picking up objects.</a:t>
            </a:r>
            <a:endParaRPr sz="1100">
              <a:solidFill>
                <a:schemeClr val="lt1"/>
              </a:solidFill>
              <a:latin typeface="Montserrat Medium"/>
              <a:ea typeface="Montserrat Medium"/>
              <a:cs typeface="Montserrat Medium"/>
              <a:sym typeface="Montserrat Medium"/>
            </a:endParaRPr>
          </a:p>
        </p:txBody>
      </p:sp>
      <p:sp>
        <p:nvSpPr>
          <p:cNvPr id="180" name="Google Shape;180;p19"/>
          <p:cNvSpPr/>
          <p:nvPr/>
        </p:nvSpPr>
        <p:spPr>
          <a:xfrm>
            <a:off x="284100" y="1509238"/>
            <a:ext cx="2078400" cy="1922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GB" sz="1100">
                <a:solidFill>
                  <a:schemeClr val="lt1"/>
                </a:solidFill>
                <a:latin typeface="Montserrat"/>
                <a:ea typeface="Montserrat"/>
                <a:cs typeface="Montserrat"/>
                <a:sym typeface="Montserrat"/>
              </a:rPr>
              <a:t>Joint - </a:t>
            </a:r>
            <a:endParaRPr b="1" sz="11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1100">
                <a:solidFill>
                  <a:schemeClr val="lt1"/>
                </a:solidFill>
                <a:latin typeface="Montserrat Medium"/>
                <a:ea typeface="Montserrat Medium"/>
                <a:cs typeface="Montserrat Medium"/>
                <a:sym typeface="Montserrat Medium"/>
              </a:rPr>
              <a:t>The connecting parts between segments that allow for movement. These could be revolute </a:t>
            </a:r>
            <a:r>
              <a:rPr lang="en-GB" sz="1100">
                <a:solidFill>
                  <a:schemeClr val="lt1"/>
                </a:solidFill>
                <a:latin typeface="Montserrat Medium"/>
                <a:ea typeface="Montserrat Medium"/>
                <a:cs typeface="Montserrat Medium"/>
                <a:sym typeface="Montserrat Medium"/>
              </a:rPr>
              <a:t>(rotational)</a:t>
            </a:r>
            <a:r>
              <a:rPr lang="en-GB" sz="1100">
                <a:solidFill>
                  <a:schemeClr val="lt1"/>
                </a:solidFill>
                <a:latin typeface="Montserrat Medium"/>
                <a:ea typeface="Montserrat Medium"/>
                <a:cs typeface="Montserrat Medium"/>
                <a:sym typeface="Montserrat Medium"/>
              </a:rPr>
              <a:t> or prismatic (linear) joints, but they appear to be revolute in our case.</a:t>
            </a:r>
            <a:endParaRPr sz="1100">
              <a:solidFill>
                <a:schemeClr val="lt1"/>
              </a:solidFill>
              <a:latin typeface="Montserrat Medium"/>
              <a:ea typeface="Montserrat Medium"/>
              <a:cs typeface="Montserrat Medium"/>
              <a:sym typeface="Montserrat Medium"/>
            </a:endParaRPr>
          </a:p>
        </p:txBody>
      </p:sp>
      <p:sp>
        <p:nvSpPr>
          <p:cNvPr id="181" name="Google Shape;181;p19"/>
          <p:cNvSpPr/>
          <p:nvPr/>
        </p:nvSpPr>
        <p:spPr>
          <a:xfrm>
            <a:off x="6543200" y="2043300"/>
            <a:ext cx="2160900" cy="12144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GB" sz="1100">
                <a:solidFill>
                  <a:schemeClr val="lt1"/>
                </a:solidFill>
                <a:latin typeface="Montserrat"/>
                <a:ea typeface="Montserrat"/>
                <a:cs typeface="Montserrat"/>
                <a:sym typeface="Montserrat"/>
              </a:rPr>
              <a:t>Manipulator - arm  - </a:t>
            </a:r>
            <a:endParaRPr b="1" sz="11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1100">
                <a:solidFill>
                  <a:schemeClr val="lt1"/>
                </a:solidFill>
                <a:latin typeface="Montserrat Medium"/>
                <a:ea typeface="Montserrat Medium"/>
                <a:cs typeface="Montserrat Medium"/>
                <a:sym typeface="Montserrat Medium"/>
              </a:rPr>
              <a:t>The main structure of the robot, consisting of several segments and joints</a:t>
            </a:r>
            <a:r>
              <a:rPr lang="en-GB">
                <a:solidFill>
                  <a:schemeClr val="lt1"/>
                </a:solidFill>
                <a:latin typeface="Montserrat Medium"/>
                <a:ea typeface="Montserrat Medium"/>
                <a:cs typeface="Montserrat Medium"/>
                <a:sym typeface="Montserrat Medium"/>
              </a:rPr>
              <a:t>.</a:t>
            </a:r>
            <a:endParaRPr>
              <a:solidFill>
                <a:schemeClr val="lt1"/>
              </a:solidFill>
              <a:latin typeface="Montserrat Medium"/>
              <a:ea typeface="Montserrat Medium"/>
              <a:cs typeface="Montserrat Medium"/>
              <a:sym typeface="Montserrat Medium"/>
            </a:endParaRPr>
          </a:p>
        </p:txBody>
      </p:sp>
      <p:cxnSp>
        <p:nvCxnSpPr>
          <p:cNvPr id="182" name="Google Shape;182;p19"/>
          <p:cNvCxnSpPr>
            <a:stCxn id="179" idx="3"/>
          </p:cNvCxnSpPr>
          <p:nvPr/>
        </p:nvCxnSpPr>
        <p:spPr>
          <a:xfrm flipH="1" rot="10800000">
            <a:off x="2879400" y="3492500"/>
            <a:ext cx="1150800" cy="722100"/>
          </a:xfrm>
          <a:prstGeom prst="straightConnector1">
            <a:avLst/>
          </a:prstGeom>
          <a:noFill/>
          <a:ln cap="flat" cmpd="sng" w="28575">
            <a:solidFill>
              <a:schemeClr val="dk2"/>
            </a:solidFill>
            <a:prstDash val="solid"/>
            <a:round/>
            <a:headEnd len="med" w="med" type="none"/>
            <a:tailEnd len="med" w="med" type="triangle"/>
          </a:ln>
        </p:spPr>
      </p:cxnSp>
      <p:cxnSp>
        <p:nvCxnSpPr>
          <p:cNvPr id="183" name="Google Shape;183;p19"/>
          <p:cNvCxnSpPr>
            <a:stCxn id="181" idx="1"/>
          </p:cNvCxnSpPr>
          <p:nvPr/>
        </p:nvCxnSpPr>
        <p:spPr>
          <a:xfrm rot="10800000">
            <a:off x="5556800" y="2235900"/>
            <a:ext cx="986400" cy="414600"/>
          </a:xfrm>
          <a:prstGeom prst="straightConnector1">
            <a:avLst/>
          </a:prstGeom>
          <a:noFill/>
          <a:ln cap="flat" cmpd="sng" w="28575">
            <a:solidFill>
              <a:schemeClr val="dk2"/>
            </a:solidFill>
            <a:prstDash val="solid"/>
            <a:round/>
            <a:headEnd len="med" w="med" type="none"/>
            <a:tailEnd len="med" w="med" type="triangle"/>
          </a:ln>
        </p:spPr>
      </p:cxnSp>
      <p:cxnSp>
        <p:nvCxnSpPr>
          <p:cNvPr id="184" name="Google Shape;184;p19"/>
          <p:cNvCxnSpPr>
            <a:stCxn id="180" idx="3"/>
          </p:cNvCxnSpPr>
          <p:nvPr/>
        </p:nvCxnSpPr>
        <p:spPr>
          <a:xfrm flipH="1" rot="10800000">
            <a:off x="2362500" y="2306488"/>
            <a:ext cx="881100" cy="164100"/>
          </a:xfrm>
          <a:prstGeom prst="straightConnector1">
            <a:avLst/>
          </a:prstGeom>
          <a:noFill/>
          <a:ln cap="flat" cmpd="sng" w="28575">
            <a:solidFill>
              <a:schemeClr val="dk2"/>
            </a:solidFill>
            <a:prstDash val="solid"/>
            <a:round/>
            <a:headEnd len="med" w="med" type="none"/>
            <a:tailEnd len="med" w="med" type="triangle"/>
          </a:ln>
        </p:spPr>
      </p:cxnSp>
      <p:cxnSp>
        <p:nvCxnSpPr>
          <p:cNvPr id="185" name="Google Shape;185;p19"/>
          <p:cNvCxnSpPr/>
          <p:nvPr/>
        </p:nvCxnSpPr>
        <p:spPr>
          <a:xfrm flipH="1" rot="10800000">
            <a:off x="4312075" y="4161825"/>
            <a:ext cx="2748000" cy="117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ARUCO MARKER</a:t>
            </a:r>
            <a:endParaRPr b="1"/>
          </a:p>
        </p:txBody>
      </p:sp>
      <p:sp>
        <p:nvSpPr>
          <p:cNvPr id="191" name="Google Shape;191;p20"/>
          <p:cNvSpPr txBox="1"/>
          <p:nvPr>
            <p:ph idx="1" type="body"/>
          </p:nvPr>
        </p:nvSpPr>
        <p:spPr>
          <a:xfrm>
            <a:off x="1297500" y="1415150"/>
            <a:ext cx="7038900" cy="29112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Font typeface="Montserrat Medium"/>
              <a:buChar char="●"/>
            </a:pPr>
            <a:r>
              <a:rPr lang="en-GB">
                <a:latin typeface="Montserrat Medium"/>
                <a:ea typeface="Montserrat Medium"/>
                <a:cs typeface="Montserrat Medium"/>
                <a:sym typeface="Montserrat Medium"/>
              </a:rPr>
              <a:t>Aruco markers are a type of fiducial marker used in computer vision applications for camera pose estimation, object tracking, and augmented reality.</a:t>
            </a:r>
            <a:endParaRPr>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GB">
                <a:latin typeface="Montserrat Medium"/>
                <a:ea typeface="Montserrat Medium"/>
                <a:cs typeface="Montserrat Medium"/>
                <a:sym typeface="Montserrat Medium"/>
              </a:rPr>
              <a:t>Aruco markers are typically square-shaped with a distinctive black border and a unique internal binary pattern.</a:t>
            </a:r>
            <a:endParaRPr>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SzPts val="1300"/>
              <a:buFont typeface="Montserrat Medium"/>
              <a:buChar char="●"/>
            </a:pPr>
            <a:r>
              <a:rPr lang="en-GB">
                <a:latin typeface="Montserrat Medium"/>
                <a:ea typeface="Montserrat Medium"/>
                <a:cs typeface="Montserrat Medium"/>
                <a:sym typeface="Montserrat Medium"/>
              </a:rPr>
              <a:t>Different</a:t>
            </a:r>
            <a:r>
              <a:rPr lang="en-GB">
                <a:latin typeface="Montserrat Medium"/>
                <a:ea typeface="Montserrat Medium"/>
                <a:cs typeface="Montserrat Medium"/>
                <a:sym typeface="Montserrat Medium"/>
              </a:rPr>
              <a:t> types of aruco marker</a:t>
            </a:r>
            <a:endParaRPr>
              <a:latin typeface="Montserrat Medium"/>
              <a:ea typeface="Montserrat Medium"/>
              <a:cs typeface="Montserrat Medium"/>
              <a:sym typeface="Montserrat Medium"/>
            </a:endParaRPr>
          </a:p>
        </p:txBody>
      </p:sp>
      <p:pic>
        <p:nvPicPr>
          <p:cNvPr id="192" name="Google Shape;192;p20"/>
          <p:cNvPicPr preferRelativeResize="0"/>
          <p:nvPr/>
        </p:nvPicPr>
        <p:blipFill rotWithShape="1">
          <a:blip r:embed="rId3">
            <a:alphaModFix/>
          </a:blip>
          <a:srcRect b="7392" l="1590" r="74668" t="4811"/>
          <a:stretch/>
        </p:blipFill>
        <p:spPr>
          <a:xfrm>
            <a:off x="1740325" y="2963975"/>
            <a:ext cx="1702776" cy="1655775"/>
          </a:xfrm>
          <a:prstGeom prst="rect">
            <a:avLst/>
          </a:prstGeom>
          <a:noFill/>
          <a:ln>
            <a:noFill/>
          </a:ln>
        </p:spPr>
      </p:pic>
      <p:pic>
        <p:nvPicPr>
          <p:cNvPr id="193" name="Google Shape;193;p20"/>
          <p:cNvPicPr preferRelativeResize="0"/>
          <p:nvPr/>
        </p:nvPicPr>
        <p:blipFill rotWithShape="1">
          <a:blip r:embed="rId3">
            <a:alphaModFix/>
          </a:blip>
          <a:srcRect b="6127" l="26084" r="50174" t="6083"/>
          <a:stretch/>
        </p:blipFill>
        <p:spPr>
          <a:xfrm>
            <a:off x="3720600" y="2963975"/>
            <a:ext cx="1702776" cy="1655775"/>
          </a:xfrm>
          <a:prstGeom prst="rect">
            <a:avLst/>
          </a:prstGeom>
          <a:noFill/>
          <a:ln>
            <a:noFill/>
          </a:ln>
        </p:spPr>
      </p:pic>
      <p:pic>
        <p:nvPicPr>
          <p:cNvPr id="194" name="Google Shape;194;p20"/>
          <p:cNvPicPr preferRelativeResize="0"/>
          <p:nvPr/>
        </p:nvPicPr>
        <p:blipFill rotWithShape="1">
          <a:blip r:embed="rId3">
            <a:alphaModFix/>
          </a:blip>
          <a:srcRect b="6733" l="51138" r="25120" t="5469"/>
          <a:stretch/>
        </p:blipFill>
        <p:spPr>
          <a:xfrm>
            <a:off x="5700875" y="2963975"/>
            <a:ext cx="1702776" cy="1655775"/>
          </a:xfrm>
          <a:prstGeom prst="rect">
            <a:avLst/>
          </a:prstGeom>
          <a:noFill/>
          <a:ln>
            <a:noFill/>
          </a:ln>
        </p:spPr>
      </p:pic>
      <p:sp>
        <p:nvSpPr>
          <p:cNvPr id="195" name="Google Shape;195;p20"/>
          <p:cNvSpPr txBox="1"/>
          <p:nvPr/>
        </p:nvSpPr>
        <p:spPr>
          <a:xfrm>
            <a:off x="2286463" y="4701950"/>
            <a:ext cx="61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lt1"/>
                </a:solidFill>
                <a:latin typeface="Lato"/>
                <a:ea typeface="Lato"/>
                <a:cs typeface="Lato"/>
                <a:sym typeface="Lato"/>
              </a:rPr>
              <a:t>4 X 4 </a:t>
            </a:r>
            <a:endParaRPr b="1" sz="1300">
              <a:solidFill>
                <a:schemeClr val="lt1"/>
              </a:solidFill>
              <a:latin typeface="Lato"/>
              <a:ea typeface="Lato"/>
              <a:cs typeface="Lato"/>
              <a:sym typeface="Lato"/>
            </a:endParaRPr>
          </a:p>
        </p:txBody>
      </p:sp>
      <p:sp>
        <p:nvSpPr>
          <p:cNvPr id="196" name="Google Shape;196;p20"/>
          <p:cNvSpPr txBox="1"/>
          <p:nvPr/>
        </p:nvSpPr>
        <p:spPr>
          <a:xfrm>
            <a:off x="4266738" y="4701950"/>
            <a:ext cx="61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lt1"/>
                </a:solidFill>
                <a:latin typeface="Lato"/>
                <a:ea typeface="Lato"/>
                <a:cs typeface="Lato"/>
                <a:sym typeface="Lato"/>
              </a:rPr>
              <a:t>5 X 5</a:t>
            </a:r>
            <a:r>
              <a:rPr b="1" lang="en-GB" sz="1300">
                <a:solidFill>
                  <a:schemeClr val="lt1"/>
                </a:solidFill>
                <a:latin typeface="Lato"/>
                <a:ea typeface="Lato"/>
                <a:cs typeface="Lato"/>
                <a:sym typeface="Lato"/>
              </a:rPr>
              <a:t> </a:t>
            </a:r>
            <a:endParaRPr b="1" sz="1300">
              <a:solidFill>
                <a:schemeClr val="lt1"/>
              </a:solidFill>
              <a:latin typeface="Lato"/>
              <a:ea typeface="Lato"/>
              <a:cs typeface="Lato"/>
              <a:sym typeface="Lato"/>
            </a:endParaRPr>
          </a:p>
        </p:txBody>
      </p:sp>
      <p:sp>
        <p:nvSpPr>
          <p:cNvPr id="197" name="Google Shape;197;p20"/>
          <p:cNvSpPr txBox="1"/>
          <p:nvPr/>
        </p:nvSpPr>
        <p:spPr>
          <a:xfrm>
            <a:off x="6247013" y="4701950"/>
            <a:ext cx="61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lt1"/>
                </a:solidFill>
                <a:latin typeface="Lato"/>
                <a:ea typeface="Lato"/>
                <a:cs typeface="Lato"/>
                <a:sym typeface="Lato"/>
              </a:rPr>
              <a:t>6 X 6</a:t>
            </a:r>
            <a:r>
              <a:rPr b="1" lang="en-GB" sz="1300">
                <a:solidFill>
                  <a:schemeClr val="lt1"/>
                </a:solidFill>
                <a:latin typeface="Lato"/>
                <a:ea typeface="Lato"/>
                <a:cs typeface="Lato"/>
                <a:sym typeface="Lato"/>
              </a:rPr>
              <a:t> </a:t>
            </a:r>
            <a:endParaRPr b="1" sz="1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b="1" lang="en-GB"/>
              <a:t>ARUCO MARKER - GENERATION</a:t>
            </a:r>
            <a:endParaRPr b="1"/>
          </a:p>
        </p:txBody>
      </p:sp>
      <p:sp>
        <p:nvSpPr>
          <p:cNvPr id="203" name="Google Shape;203;p21"/>
          <p:cNvSpPr txBox="1"/>
          <p:nvPr>
            <p:ph idx="1" type="body"/>
          </p:nvPr>
        </p:nvSpPr>
        <p:spPr>
          <a:xfrm>
            <a:off x="1297500" y="13389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Medium"/>
              <a:buChar char="●"/>
            </a:pPr>
            <a:r>
              <a:rPr lang="en-GB">
                <a:latin typeface="Montserrat Medium"/>
                <a:ea typeface="Montserrat Medium"/>
                <a:cs typeface="Montserrat Medium"/>
                <a:sym typeface="Montserrat Medium"/>
              </a:rPr>
              <a:t>The process of generating Aruco markers involves creating the binary pattern for each marker and ensuring that it is unique within the chosen dictionary</a:t>
            </a:r>
            <a:endParaRPr>
              <a:latin typeface="Montserrat Medium"/>
              <a:ea typeface="Montserrat Medium"/>
              <a:cs typeface="Montserrat Medium"/>
              <a:sym typeface="Montserrat Medium"/>
            </a:endParaRPr>
          </a:p>
          <a:p>
            <a:pPr indent="-311150" lvl="0" marL="457200" rtl="0" algn="l">
              <a:spcBef>
                <a:spcPts val="0"/>
              </a:spcBef>
              <a:spcAft>
                <a:spcPts val="0"/>
              </a:spcAft>
              <a:buSzPts val="1300"/>
              <a:buFont typeface="Montserrat Medium"/>
              <a:buChar char="●"/>
            </a:pPr>
            <a:r>
              <a:rPr lang="en-GB">
                <a:latin typeface="Montserrat Medium"/>
                <a:ea typeface="Montserrat Medium"/>
                <a:cs typeface="Montserrat Medium"/>
                <a:sym typeface="Montserrat Medium"/>
              </a:rPr>
              <a:t>OpenCV's Aruco module provides a convenient way to generate them.</a:t>
            </a:r>
            <a:endParaRPr>
              <a:latin typeface="Montserrat Medium"/>
              <a:ea typeface="Montserrat Medium"/>
              <a:cs typeface="Montserrat Medium"/>
              <a:sym typeface="Montserrat Medium"/>
            </a:endParaRPr>
          </a:p>
        </p:txBody>
      </p:sp>
      <p:pic>
        <p:nvPicPr>
          <p:cNvPr id="204" name="Google Shape;204;p21" title="generation.mp4">
            <a:hlinkClick r:id="rId3"/>
          </p:cNvPr>
          <p:cNvPicPr preferRelativeResize="0"/>
          <p:nvPr/>
        </p:nvPicPr>
        <p:blipFill>
          <a:blip r:embed="rId4">
            <a:alphaModFix/>
          </a:blip>
          <a:stretch>
            <a:fillRect/>
          </a:stretch>
        </p:blipFill>
        <p:spPr>
          <a:xfrm>
            <a:off x="2166550" y="2423775"/>
            <a:ext cx="4810901" cy="25508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